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Default Extension="wmf" ContentType="image/x-wmf"/>
  <Override PartName="/ppt/notesSlides/notesSlide13.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embeddings/oleObject2.bin" ContentType="application/vnd.openxmlformats-officedocument.oleObject"/>
  <Override PartName="/ppt/slideLayouts/slideLayout14.xml" ContentType="application/vnd.openxmlformats-officedocument.presentationml.slideLayout+xml"/>
  <Override PartName="/ppt/slides/slide70.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72.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embeddings/oleObject3.bin" ContentType="application/vnd.openxmlformats-officedocument.oleObject"/>
  <Override PartName="/ppt/notesSlides/notesSlide23.xml" ContentType="application/vnd.openxmlformats-officedocument.presentationml.notesSlide+xml"/>
  <Override PartName="/ppt/slideLayouts/slideLayout15.xml" ContentType="application/vnd.openxmlformats-officedocument.presentationml.slideLayout+xml"/>
  <Override PartName="/ppt/slides/slide71.xml" ContentType="application/vnd.openxmlformats-officedocument.presentationml.slide+xml"/>
  <Override PartName="/ppt/notesSlides/notesSlide11.xml" ContentType="application/vnd.openxmlformats-officedocument.presentationml.notes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s/slide63.xml" ContentType="application/vnd.openxmlformats-officedocument.presentationml.slid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slides/slide32.xml" ContentType="application/vnd.openxmlformats-officedocument.presentationml.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29.xml" ContentType="application/vnd.openxmlformats-officedocument.presentationml.slide+xml"/>
  <Override PartName="/ppt/notesSlides/notesSlide10.xml" ContentType="application/vnd.openxmlformats-officedocument.presentationml.notesSlide+xml"/>
  <Override PartName="/ppt/embeddings/oleObject4.bin" ContentType="application/vnd.openxmlformats-officedocument.oleObject"/>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Default Extension="pict" ContentType="image/pict"/>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notesSlides/notesSlide21.xml" ContentType="application/vnd.openxmlformats-officedocument.presentationml.notesSlide+xml"/>
  <Override PartName="/ppt/embeddings/oleObject1.bin" ContentType="application/vnd.openxmlformats-officedocument.oleObject"/>
  <Override PartName="/ppt/slideLayouts/slideLayout13.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88" r:id="rId1"/>
  </p:sldMasterIdLst>
  <p:notesMasterIdLst>
    <p:notesMasterId r:id="rId77"/>
  </p:notesMasterIdLst>
  <p:handoutMasterIdLst>
    <p:handoutMasterId r:id="rId78"/>
  </p:handoutMasterIdLst>
  <p:sldIdLst>
    <p:sldId id="275" r:id="rId2"/>
    <p:sldId id="365" r:id="rId3"/>
    <p:sldId id="301" r:id="rId4"/>
    <p:sldId id="360" r:id="rId5"/>
    <p:sldId id="346" r:id="rId6"/>
    <p:sldId id="271" r:id="rId7"/>
    <p:sldId id="366" r:id="rId8"/>
    <p:sldId id="329" r:id="rId9"/>
    <p:sldId id="353" r:id="rId10"/>
    <p:sldId id="336" r:id="rId11"/>
    <p:sldId id="313" r:id="rId12"/>
    <p:sldId id="314" r:id="rId13"/>
    <p:sldId id="317" r:id="rId14"/>
    <p:sldId id="341" r:id="rId15"/>
    <p:sldId id="326" r:id="rId16"/>
    <p:sldId id="361" r:id="rId17"/>
    <p:sldId id="348" r:id="rId18"/>
    <p:sldId id="281" r:id="rId19"/>
    <p:sldId id="307" r:id="rId20"/>
    <p:sldId id="282" r:id="rId21"/>
    <p:sldId id="306" r:id="rId22"/>
    <p:sldId id="319" r:id="rId23"/>
    <p:sldId id="303" r:id="rId24"/>
    <p:sldId id="318" r:id="rId25"/>
    <p:sldId id="321" r:id="rId26"/>
    <p:sldId id="362" r:id="rId27"/>
    <p:sldId id="322" r:id="rId28"/>
    <p:sldId id="357" r:id="rId29"/>
    <p:sldId id="351" r:id="rId30"/>
    <p:sldId id="352" r:id="rId31"/>
    <p:sldId id="350" r:id="rId32"/>
    <p:sldId id="265" r:id="rId33"/>
    <p:sldId id="359" r:id="rId34"/>
    <p:sldId id="356" r:id="rId35"/>
    <p:sldId id="355" r:id="rId36"/>
    <p:sldId id="310" r:id="rId37"/>
    <p:sldId id="261" r:id="rId38"/>
    <p:sldId id="345" r:id="rId39"/>
    <p:sldId id="320" r:id="rId40"/>
    <p:sldId id="262" r:id="rId41"/>
    <p:sldId id="342" r:id="rId42"/>
    <p:sldId id="358" r:id="rId43"/>
    <p:sldId id="330" r:id="rId44"/>
    <p:sldId id="264" r:id="rId45"/>
    <p:sldId id="338" r:id="rId46"/>
    <p:sldId id="325" r:id="rId47"/>
    <p:sldId id="339" r:id="rId48"/>
    <p:sldId id="340" r:id="rId49"/>
    <p:sldId id="295" r:id="rId50"/>
    <p:sldId id="327" r:id="rId51"/>
    <p:sldId id="364" r:id="rId52"/>
    <p:sldId id="279" r:id="rId53"/>
    <p:sldId id="268" r:id="rId54"/>
    <p:sldId id="354" r:id="rId55"/>
    <p:sldId id="334" r:id="rId56"/>
    <p:sldId id="270" r:id="rId57"/>
    <p:sldId id="294" r:id="rId58"/>
    <p:sldId id="343" r:id="rId59"/>
    <p:sldId id="349" r:id="rId60"/>
    <p:sldId id="286" r:id="rId61"/>
    <p:sldId id="312" r:id="rId62"/>
    <p:sldId id="347" r:id="rId63"/>
    <p:sldId id="335" r:id="rId64"/>
    <p:sldId id="337" r:id="rId65"/>
    <p:sldId id="263" r:id="rId66"/>
    <p:sldId id="260" r:id="rId67"/>
    <p:sldId id="344" r:id="rId68"/>
    <p:sldId id="332" r:id="rId69"/>
    <p:sldId id="333" r:id="rId70"/>
    <p:sldId id="290" r:id="rId71"/>
    <p:sldId id="267" r:id="rId72"/>
    <p:sldId id="272" r:id="rId73"/>
    <p:sldId id="273" r:id="rId74"/>
    <p:sldId id="288" r:id="rId75"/>
    <p:sldId id="363" r:id="rId76"/>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ctr"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ctr"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ctr"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ctr"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9" clrMode="gray" frameSlides="1"/>
  <p:clrMru>
    <a:srgbClr val="FF3300"/>
    <a:srgbClr val="00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p:scale>
          <a:sx n="100" d="100"/>
          <a:sy n="100" d="100"/>
        </p:scale>
        <p:origin x="-480" y="120"/>
      </p:cViewPr>
      <p:guideLst>
        <p:guide orient="horz" pos="2160"/>
        <p:guide pos="292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interSettings" Target="printerSettings/printerSettings1.bin"/><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ea typeface="ＭＳ Ｐゴシック" charset="-128"/>
                <a:cs typeface="ＭＳ Ｐゴシック" charset="-128"/>
              </a:defRPr>
            </a:lvl1pPr>
          </a:lstStyle>
          <a:p>
            <a:pPr>
              <a:defRPr/>
            </a:pPr>
            <a:fld id="{6AAAD129-D35B-334B-AB3B-DE5E9F8296DB}" type="datetime1">
              <a:rPr lang="en-US"/>
              <a:pPr>
                <a:defRPr/>
              </a:pPr>
              <a:t>6/17/13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ea typeface="ＭＳ Ｐゴシック" charset="-128"/>
                <a:cs typeface="ＭＳ Ｐゴシック" charset="-128"/>
              </a:defRPr>
            </a:lvl1pPr>
          </a:lstStyle>
          <a:p>
            <a:pPr>
              <a:defRPr/>
            </a:pPr>
            <a:fld id="{E69F2F39-D932-3240-9107-DA70FA1620C8}"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fld id="{29BDADED-29E4-C646-B4CD-B9605332CDD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269354CF-2CEF-D441-B964-C13C97B2917A}" type="slidenum">
              <a:rPr lang="en-US"/>
              <a:pPr/>
              <a:t>1</a:t>
            </a:fld>
            <a:endParaRPr lang="en-US"/>
          </a:p>
        </p:txBody>
      </p:sp>
      <p:sp>
        <p:nvSpPr>
          <p:cNvPr id="20483" name="Rectangle 1026"/>
          <p:cNvSpPr>
            <a:spLocks noGrp="1" noRot="1" noChangeAspect="1" noChangeArrowheads="1" noTextEdit="1"/>
          </p:cNvSpPr>
          <p:nvPr>
            <p:ph type="sldImg"/>
          </p:nvPr>
        </p:nvSpPr>
        <p:spPr>
          <a:ln/>
        </p:spPr>
      </p:sp>
      <p:sp>
        <p:nvSpPr>
          <p:cNvPr id="20484" name="Rectangle 1027"/>
          <p:cNvSpPr>
            <a:spLocks noGrp="1" noChangeArrowheads="1"/>
          </p:cNvSpPr>
          <p:nvPr>
            <p:ph type="body" idx="1"/>
          </p:nvPr>
        </p:nvSpPr>
        <p:spPr>
          <a:noFill/>
          <a:ln/>
        </p:spPr>
        <p:txBody>
          <a:bodyPr/>
          <a:lstStyle/>
          <a:p>
            <a:pPr eaLnBrk="1" hangingPunct="1"/>
            <a:endParaRPr lang="en-AU">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F9220CF3-0DA8-6C49-BD60-8A991C194651}" type="slidenum">
              <a:rPr lang="en-US" sz="1200"/>
              <a:pPr algn="r" eaLnBrk="0" hangingPunct="0"/>
              <a:t>41</a:t>
            </a:fld>
            <a:endParaRPr 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AU">
              <a:latin typeface="Arial"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B574F43B-285B-5649-A42D-6288FDCC08C7}" type="slidenum">
              <a:rPr lang="en-US"/>
              <a:pPr/>
              <a:t>44</a:t>
            </a:fld>
            <a:endParaRPr lang="en-US"/>
          </a:p>
        </p:txBody>
      </p:sp>
      <p:sp>
        <p:nvSpPr>
          <p:cNvPr id="92163" name="Rectangle 2"/>
          <p:cNvSpPr>
            <a:spLocks noGrp="1" noRot="1" noChangeAspect="1" noChangeArrowheads="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AU">
              <a:latin typeface="Arial"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C9F5A443-2734-7948-87F3-A64DC9900C0F}" type="slidenum">
              <a:rPr lang="en-US"/>
              <a:pPr/>
              <a:t>49</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AU">
              <a:latin typeface="Arial"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8A243C3A-7C62-7B47-BF12-E2C666B745EA}" type="slidenum">
              <a:rPr lang="en-US"/>
              <a:pPr/>
              <a:t>52</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There are distinct signatures of humanity here which are  far longer that the rest of the world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A135163-58DB-B74E-908F-F40B0B2DE8DB}" type="slidenum">
              <a:rPr lang="en-US"/>
              <a:pPr/>
              <a:t>53</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AU">
              <a:latin typeface="Arial"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CDE511CC-A1A0-C649-9645-7AE2021F2BCF}" type="slidenum">
              <a:rPr lang="en-US"/>
              <a:pPr/>
              <a:t>56</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AU">
              <a:latin typeface="Arial"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D6B5B30B-21EA-794E-AD59-3906F7DEDBB3}" type="slidenum">
              <a:rPr lang="en-US"/>
              <a:pPr/>
              <a:t>57</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AU">
              <a:latin typeface="Arial"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161D8023-3FC1-DC49-AAD7-E9336B9D5C0E}" type="slidenum">
              <a:rPr lang="en-US"/>
              <a:pPr/>
              <a:t>60</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AU">
              <a:latin typeface="Arial"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9A1E29CA-2910-E944-9AB1-80139163D530}" type="slidenum">
              <a:rPr lang="en-US"/>
              <a:pPr/>
              <a:t>65</a:t>
            </a:fld>
            <a:endParaRPr lang="en-US"/>
          </a:p>
        </p:txBody>
      </p:sp>
      <p:sp>
        <p:nvSpPr>
          <p:cNvPr id="87043" name="Rectangle 2"/>
          <p:cNvSpPr>
            <a:spLocks noGrp="1" noRot="1" noChangeAspect="1" noChangeArrowheads="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AU">
              <a:latin typeface="Arial"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9E421D91-A4DF-214B-B96A-93BFD21575A7}" type="slidenum">
              <a:rPr lang="en-US"/>
              <a:pPr/>
              <a:t>66</a:t>
            </a:fld>
            <a:endParaRPr lang="en-US"/>
          </a:p>
        </p:txBody>
      </p:sp>
      <p:sp>
        <p:nvSpPr>
          <p:cNvPr id="89091" name="Rectangle 2"/>
          <p:cNvSpPr>
            <a:spLocks noGrp="1" noRot="1" noChangeAspect="1" noChangeArrowheads="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AU">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D1BDA204-FCC1-F548-8040-A058C38A6E4F}" type="slidenum">
              <a:rPr lang="en-US"/>
              <a:pPr/>
              <a:t>6</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AU">
              <a:latin typeface="Arial"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0293BE50-1110-964F-88D8-47F64BC545B7}" type="slidenum">
              <a:rPr lang="en-US"/>
              <a:pPr/>
              <a:t>70</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AU">
              <a:latin typeface="Arial"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0DB9CA41-0703-794A-9639-9C4B1B02F36D}" type="slidenum">
              <a:rPr lang="en-US"/>
              <a:pPr/>
              <a:t>71</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AU">
              <a:latin typeface="Arial"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18C475C-928A-8A44-A3A7-F8C21AE97E2C}" type="slidenum">
              <a:rPr lang="en-US"/>
              <a:pPr/>
              <a:t>72</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AU">
              <a:latin typeface="Arial"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0FA6D004-6AC1-7B4F-AB2E-25711CFA1048}" type="slidenum">
              <a:rPr lang="en-US"/>
              <a:pPr/>
              <a:t>73</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AU">
              <a:latin typeface="Arial"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C20BA736-9F68-9C49-9ECF-3E319FEF0C6F}" type="slidenum">
              <a:rPr lang="en-US"/>
              <a:pPr/>
              <a:t>74</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AU">
              <a:latin typeface="Arial"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r>
              <a:rPr lang="en-AU">
                <a:latin typeface="Arial" charset="0"/>
                <a:ea typeface="ＭＳ Ｐゴシック" charset="-128"/>
                <a:cs typeface="ＭＳ Ｐゴシック" charset="-128"/>
              </a:rPr>
              <a:t>Place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007FC75-AA99-3641-B6AE-939BDFD27D74}" type="slidenum">
              <a:rPr lang="en-US"/>
              <a:pPr/>
              <a:t>18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AU">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B1687D4A-AD90-5D4F-9DF8-5B71D7A111B4}" type="slidenum">
              <a:rPr lang="en-US"/>
              <a:pPr/>
              <a:t>20</a:t>
            </a:fld>
            <a:endParaRPr lang="en-US"/>
          </a:p>
        </p:txBody>
      </p:sp>
      <p:sp>
        <p:nvSpPr>
          <p:cNvPr id="83971" name="Rectangle 1026"/>
          <p:cNvSpPr>
            <a:spLocks noGrp="1" noRot="1" noChangeAspect="1" noChangeArrowheads="1" noTextEdit="1"/>
          </p:cNvSpPr>
          <p:nvPr>
            <p:ph type="sldImg"/>
          </p:nvPr>
        </p:nvSpPr>
        <p:spPr>
          <a:ln/>
        </p:spPr>
      </p:sp>
      <p:sp>
        <p:nvSpPr>
          <p:cNvPr id="83972" name="Rectangle 1027"/>
          <p:cNvSpPr>
            <a:spLocks noGrp="1" noChangeArrowheads="1"/>
          </p:cNvSpPr>
          <p:nvPr>
            <p:ph type="body" idx="1"/>
          </p:nvPr>
        </p:nvSpPr>
        <p:spPr>
          <a:noFill/>
          <a:ln/>
        </p:spPr>
        <p:txBody>
          <a:bodyPr/>
          <a:lstStyle/>
          <a:p>
            <a:pPr eaLnBrk="1" hangingPunct="1"/>
            <a:endParaRPr lang="en-AU">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EEDB8C12-A162-E640-A106-3F83E5879A27}" type="slidenum">
              <a:rPr lang="en-US"/>
              <a:pPr/>
              <a:t>23</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AU">
              <a:latin typeface="Times New Roman"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E9F52652-79D7-C24E-935F-7477310E7E23}" type="slidenum">
              <a:rPr lang="en-US"/>
              <a:pPr/>
              <a:t>32</a:t>
            </a:fld>
            <a:endParaRPr lang="en-US"/>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AU">
              <a:latin typeface="Arial"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E962A43F-97C5-E44B-BF0F-F33FB616A3A2}" type="slidenum">
              <a:rPr lang="en-US"/>
              <a:pPr/>
              <a:t>37</a:t>
            </a:fld>
            <a:endParaRPr lang="en-US"/>
          </a:p>
        </p:txBody>
      </p:sp>
      <p:sp>
        <p:nvSpPr>
          <p:cNvPr id="26627" name="Rectangle 2"/>
          <p:cNvSpPr>
            <a:spLocks noGrp="1" noRot="1" noChangeAspect="1" noChangeArrowheads="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AU">
              <a:latin typeface="Arial"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A7A4C40-B743-AD4F-86DF-364190441BCC}" type="slidenum">
              <a:rPr lang="en-US"/>
              <a:pPr/>
              <a:t>40</a:t>
            </a:fld>
            <a:endParaRPr lang="en-US"/>
          </a:p>
        </p:txBody>
      </p:sp>
      <p:sp>
        <p:nvSpPr>
          <p:cNvPr id="97283" name="Rectangle 2"/>
          <p:cNvSpPr>
            <a:spLocks noGrp="1" noRot="1" noChangeAspect="1" noChangeArrowheads="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AU">
              <a:latin typeface="Arial"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AU"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AU"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7CB7C379-F9CC-494D-8A89-12A013119C3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BDE671C2-C150-9441-B7FC-F4F7AD5E34E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294A5055-C00D-AA49-9BA3-A3D62AC4E66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AU"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4AD87EED-3970-2141-841A-50E0CD73112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AU"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7DE71BD-F421-6842-A7E8-101B837FF2D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AE72F80A-21CF-AA45-B21E-EF6C1B51308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AU"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Date Placeholder 13"/>
          <p:cNvSpPr>
            <a:spLocks noGrp="1"/>
          </p:cNvSpPr>
          <p:nvPr>
            <p:ph type="dt" sz="half" idx="10"/>
          </p:nvPr>
        </p:nvSpPr>
        <p:spPr/>
        <p:txBody>
          <a:bodyPr/>
          <a:lstStyle>
            <a:lvl1pPr>
              <a:defRPr/>
            </a:lvl1pPr>
          </a:lstStyle>
          <a:p>
            <a:pPr>
              <a:defRPr/>
            </a:pPr>
            <a:endParaRPr lang="en-US"/>
          </a:p>
        </p:txBody>
      </p:sp>
      <p:sp>
        <p:nvSpPr>
          <p:cNvPr id="7" name="Footer Placeholder 2"/>
          <p:cNvSpPr>
            <a:spLocks noGrp="1"/>
          </p:cNvSpPr>
          <p:nvPr>
            <p:ph type="ftr" sz="quarter" idx="11"/>
          </p:nvPr>
        </p:nvSpPr>
        <p:spPr/>
        <p:txBody>
          <a:bodyPr/>
          <a:lstStyle>
            <a:lvl1pPr>
              <a:defRPr/>
            </a:lvl1pPr>
          </a:lstStyle>
          <a:p>
            <a:pPr>
              <a:defRPr/>
            </a:pPr>
            <a:endParaRPr lang="en-US"/>
          </a:p>
        </p:txBody>
      </p:sp>
      <p:sp>
        <p:nvSpPr>
          <p:cNvPr id="8" name="Slide Number Placeholder 22"/>
          <p:cNvSpPr>
            <a:spLocks noGrp="1"/>
          </p:cNvSpPr>
          <p:nvPr>
            <p:ph type="sldNum" sz="quarter" idx="12"/>
          </p:nvPr>
        </p:nvSpPr>
        <p:spPr/>
        <p:txBody>
          <a:bodyPr/>
          <a:lstStyle>
            <a:lvl1pPr>
              <a:defRPr/>
            </a:lvl1pPr>
          </a:lstStyle>
          <a:p>
            <a:pPr>
              <a:defRPr/>
            </a:pPr>
            <a:fld id="{99BD0FE0-59DA-B147-9DCB-FE238AE1431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3C316BA2-7CCD-E745-AFDE-4F81FB88CF5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AU"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A20DAC-0A22-C543-A8B0-7ED0E3AD079E}"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AA2FBD91-5C93-F341-B2F4-C456201134F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AU"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AU"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103E2937-E2DB-984B-899B-5294B051F14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AC935D2B-2466-0D44-B566-175F7FFA67F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70B47B21-E028-364A-803B-61309D8414C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AU"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AU"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EAB483E9-B2BE-2C49-8904-910445B6B44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AU"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AU"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B4686F25-EDC4-A546-BD89-AE60BD58199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AU"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Arial" charset="0"/>
                <a:ea typeface="ＭＳ Ｐゴシック" charset="-128"/>
                <a:cs typeface="ＭＳ Ｐゴシック" charset="-128"/>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charset="0"/>
                <a:ea typeface="ＭＳ Ｐゴシック" charset="-128"/>
                <a:cs typeface="ＭＳ Ｐゴシック" charset="-128"/>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Arial" charset="0"/>
                <a:ea typeface="ＭＳ Ｐゴシック" charset="-128"/>
                <a:cs typeface="ＭＳ Ｐゴシック" charset="-128"/>
              </a:defRPr>
            </a:lvl1pPr>
          </a:lstStyle>
          <a:p>
            <a:pPr>
              <a:defRPr/>
            </a:pPr>
            <a:fld id="{B25C9C99-54D2-1648-9A88-758EC8292334}"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935" r:id="rId1"/>
    <p:sldLayoutId id="2147483936" r:id="rId2"/>
    <p:sldLayoutId id="2147483949"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100" b="1">
          <a:solidFill>
            <a:schemeClr val="tx1"/>
          </a:solidFill>
          <a:latin typeface="Lucida Sans" charset="0"/>
          <a:ea typeface="ＭＳ Ｐゴシック" charset="-128"/>
          <a:cs typeface="ＭＳ Ｐゴシック" charset="-128"/>
        </a:defRPr>
      </a:lvl2pPr>
      <a:lvl3pPr algn="ctr" rtl="0" eaLnBrk="0" fontAlgn="base" hangingPunct="0">
        <a:spcBef>
          <a:spcPct val="0"/>
        </a:spcBef>
        <a:spcAft>
          <a:spcPct val="0"/>
        </a:spcAft>
        <a:defRPr sz="4100" b="1">
          <a:solidFill>
            <a:schemeClr val="tx1"/>
          </a:solidFill>
          <a:latin typeface="Lucida Sans" charset="0"/>
          <a:ea typeface="ＭＳ Ｐゴシック" charset="-128"/>
          <a:cs typeface="ＭＳ Ｐゴシック" charset="-128"/>
        </a:defRPr>
      </a:lvl3pPr>
      <a:lvl4pPr algn="ctr" rtl="0" eaLnBrk="0" fontAlgn="base" hangingPunct="0">
        <a:spcBef>
          <a:spcPct val="0"/>
        </a:spcBef>
        <a:spcAft>
          <a:spcPct val="0"/>
        </a:spcAft>
        <a:defRPr sz="4100" b="1">
          <a:solidFill>
            <a:schemeClr val="tx1"/>
          </a:solidFill>
          <a:latin typeface="Lucida Sans" charset="0"/>
          <a:ea typeface="ＭＳ Ｐゴシック" charset="-128"/>
          <a:cs typeface="ＭＳ Ｐゴシック" charset="-128"/>
        </a:defRPr>
      </a:lvl4pPr>
      <a:lvl5pPr algn="ctr" rtl="0" eaLnBrk="0" fontAlgn="base" hangingPunct="0">
        <a:spcBef>
          <a:spcPct val="0"/>
        </a:spcBef>
        <a:spcAft>
          <a:spcPct val="0"/>
        </a:spcAft>
        <a:defRPr sz="4100" b="1">
          <a:solidFill>
            <a:schemeClr val="tx1"/>
          </a:solidFill>
          <a:latin typeface="Lucida Sans" charset="0"/>
          <a:ea typeface="ＭＳ Ｐゴシック" charset="-128"/>
          <a:cs typeface="ＭＳ Ｐゴシック" charset="-128"/>
        </a:defRPr>
      </a:lvl5pPr>
      <a:lvl6pPr marL="457200" algn="ctr" rtl="0" fontAlgn="base">
        <a:spcBef>
          <a:spcPct val="0"/>
        </a:spcBef>
        <a:spcAft>
          <a:spcPct val="0"/>
        </a:spcAft>
        <a:defRPr sz="4100" b="1">
          <a:solidFill>
            <a:schemeClr val="tx1"/>
          </a:solidFill>
          <a:latin typeface="Lucida Sans" charset="0"/>
          <a:ea typeface="ＭＳ Ｐゴシック" charset="-128"/>
          <a:cs typeface="ＭＳ Ｐゴシック" charset="-128"/>
        </a:defRPr>
      </a:lvl6pPr>
      <a:lvl7pPr marL="914400" algn="ctr" rtl="0" fontAlgn="base">
        <a:spcBef>
          <a:spcPct val="0"/>
        </a:spcBef>
        <a:spcAft>
          <a:spcPct val="0"/>
        </a:spcAft>
        <a:defRPr sz="4100" b="1">
          <a:solidFill>
            <a:schemeClr val="tx1"/>
          </a:solidFill>
          <a:latin typeface="Lucida Sans" charset="0"/>
          <a:ea typeface="ＭＳ Ｐゴシック" charset="-128"/>
          <a:cs typeface="ＭＳ Ｐゴシック" charset="-128"/>
        </a:defRPr>
      </a:lvl7pPr>
      <a:lvl8pPr marL="1371600" algn="ctr" rtl="0" fontAlgn="base">
        <a:spcBef>
          <a:spcPct val="0"/>
        </a:spcBef>
        <a:spcAft>
          <a:spcPct val="0"/>
        </a:spcAft>
        <a:defRPr sz="4100" b="1">
          <a:solidFill>
            <a:schemeClr val="tx1"/>
          </a:solidFill>
          <a:latin typeface="Lucida Sans" charset="0"/>
          <a:ea typeface="ＭＳ Ｐゴシック" charset="-128"/>
          <a:cs typeface="ＭＳ Ｐゴシック" charset="-128"/>
        </a:defRPr>
      </a:lvl8pPr>
      <a:lvl9pPr marL="1828800" algn="ctr" rtl="0" fontAlgn="base">
        <a:spcBef>
          <a:spcPct val="0"/>
        </a:spcBef>
        <a:spcAft>
          <a:spcPct val="0"/>
        </a:spcAft>
        <a:defRPr sz="4100" b="1">
          <a:solidFill>
            <a:schemeClr val="tx1"/>
          </a:solidFill>
          <a:latin typeface="Lucida Sans" charset="0"/>
          <a:ea typeface="ＭＳ Ｐゴシック" charset="-128"/>
          <a:cs typeface="ＭＳ Ｐゴシック" charset="-128"/>
        </a:defRPr>
      </a:lvl9pPr>
    </p:titleStyle>
    <p:bodyStyle>
      <a:lvl1pPr marL="547688" indent="-411163" algn="l" rtl="0" eaLnBrk="0" fontAlgn="base" hangingPunct="0">
        <a:spcBef>
          <a:spcPct val="20000"/>
        </a:spcBef>
        <a:spcAft>
          <a:spcPct val="0"/>
        </a:spcAft>
        <a:buClr>
          <a:srgbClr val="F9F9F9"/>
        </a:buClr>
        <a:buSzPct val="65000"/>
        <a:buFont typeface="Wingdings 2" charset="2"/>
        <a:buChar char=""/>
        <a:defRPr sz="2800" kern="1200">
          <a:solidFill>
            <a:schemeClr val="tx1"/>
          </a:solidFill>
          <a:latin typeface="+mn-lt"/>
          <a:ea typeface="ＭＳ Ｐゴシック" charset="-128"/>
          <a:cs typeface="ＭＳ Ｐゴシック" charset="-128"/>
        </a:defRPr>
      </a:lvl1pPr>
      <a:lvl2pPr marL="868363" indent="-282575" algn="l" rtl="0" eaLnBrk="0" fontAlgn="base" hangingPunct="0">
        <a:spcBef>
          <a:spcPct val="20000"/>
        </a:spcBef>
        <a:spcAft>
          <a:spcPct val="0"/>
        </a:spcAft>
        <a:buClr>
          <a:schemeClr val="tx1"/>
        </a:buClr>
        <a:buSzPct val="80000"/>
        <a:buFont typeface="Wingdings 2" charset="2"/>
        <a:buChar char=""/>
        <a:defRPr sz="2400" kern="1200">
          <a:solidFill>
            <a:schemeClr val="tx1"/>
          </a:solidFill>
          <a:latin typeface="+mn-lt"/>
          <a:ea typeface="ＭＳ Ｐゴシック" charset="-128"/>
          <a:cs typeface="+mn-cs"/>
        </a:defRPr>
      </a:lvl2pPr>
      <a:lvl3pPr marL="1133475" indent="-228600" algn="l" rtl="0" eaLnBrk="0" fontAlgn="base" hangingPunct="0">
        <a:spcBef>
          <a:spcPct val="20000"/>
        </a:spcBef>
        <a:spcAft>
          <a:spcPct val="0"/>
        </a:spcAft>
        <a:buClr>
          <a:schemeClr val="tx1"/>
        </a:buClr>
        <a:buSzPct val="95000"/>
        <a:buFont typeface="Wingdings" charset="2"/>
        <a:buChar char=""/>
        <a:defRPr sz="2200" kern="1200">
          <a:solidFill>
            <a:schemeClr val="tx1"/>
          </a:solidFill>
          <a:latin typeface="+mn-lt"/>
          <a:ea typeface="ＭＳ Ｐゴシック" charset="-128"/>
          <a:cs typeface="+mn-cs"/>
        </a:defRPr>
      </a:lvl3pPr>
      <a:lvl4pPr marL="1352550" indent="-182563" algn="l" rtl="0" eaLnBrk="0" fontAlgn="base" hangingPunct="0">
        <a:spcBef>
          <a:spcPct val="20000"/>
        </a:spcBef>
        <a:spcAft>
          <a:spcPct val="0"/>
        </a:spcAft>
        <a:buClr>
          <a:schemeClr val="tx1"/>
        </a:buClr>
        <a:buSzPct val="100000"/>
        <a:buFont typeface="Wingdings 3" charset="2"/>
        <a:buChar char=""/>
        <a:defRPr sz="2000" kern="1200">
          <a:solidFill>
            <a:schemeClr val="tx1"/>
          </a:solidFill>
          <a:latin typeface="+mn-lt"/>
          <a:ea typeface="ＭＳ Ｐゴシック" charset="-128"/>
          <a:cs typeface="+mn-cs"/>
        </a:defRPr>
      </a:lvl4pPr>
      <a:lvl5pPr marL="1544638" indent="-182563" algn="l" rtl="0" eaLnBrk="0" fontAlgn="base" hangingPunct="0">
        <a:spcBef>
          <a:spcPct val="20000"/>
        </a:spcBef>
        <a:spcAft>
          <a:spcPct val="0"/>
        </a:spcAft>
        <a:buClr>
          <a:schemeClr val="tx1"/>
        </a:buClr>
        <a:buFont typeface="Wingdings 2" charset="2"/>
        <a:buChar char=""/>
        <a:defRPr sz="2000" kern="1200">
          <a:solidFill>
            <a:schemeClr val="tx1"/>
          </a:solidFill>
          <a:latin typeface="+mn-lt"/>
          <a:ea typeface="ＭＳ Ｐゴシック" charset="-128"/>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openxmlformats.org/officeDocument/2006/relationships/image" Target="../media/image8.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ahultime.monash.edu.au/explore.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wmf"/><Relationship Id="rId3"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 Id="rId3" Type="http://schemas.openxmlformats.org/officeDocument/2006/relationships/image" Target="../media/image19.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abc.net.au/local/videos/2011/10/26/3348576.ht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oleObject" Target="Macintosh%20HD:Users:detuser:Desktop:WANNICK%20&amp;%20MUNGO:2010&amp;11:2011MungoYouthConfEOI.docx!OLE_LINK3"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visitmungo.com.au/video-messages" TargetMode="External"/><Relationship Id="rId3" Type="http://schemas.openxmlformats.org/officeDocument/2006/relationships/hyperlink" Target="http://www.visitmungo.com.au/three-tribal-groups"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5.xml.rels><?xml version="1.0" encoding="UTF-8" standalone="yes"?>
<Relationships xmlns="http://schemas.openxmlformats.org/package/2006/relationships"><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oleObject" Target="Macintosh%20HD:Users:detuser:Documents:Microsoft%20User%20Data:Saved%20Attachments:KidsTCHkids.doc!OLE_LINK1"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oleObject" Target="Macintosh%20HD:Users:detuser:Documents:Microsoft%20User%20Data:Saved%20Attachments:KidsTCHkids.doc!OLE_LINK5" TargetMode="External"/></Relationships>
</file>

<file path=ppt/slides/_rels/slide48.xml.rels><?xml version="1.0" encoding="UTF-8" standalone="yes"?>
<Relationships xmlns="http://schemas.openxmlformats.org/package/2006/relationships"><Relationship Id="rId1" Type="http://schemas.openxmlformats.org/officeDocument/2006/relationships/vmlDrawing" Target="../drawings/vmlDrawing5.vml"/><Relationship Id="rId2" Type="http://schemas.openxmlformats.org/officeDocument/2006/relationships/slideLayout" Target="../slideLayouts/slideLayout7.xml"/><Relationship Id="rId3" Type="http://schemas.openxmlformats.org/officeDocument/2006/relationships/oleObject" Target="Macintosh%20HD:Users:detuser:Documents:WANNICK%20&amp;%20MUNGO:2010&amp;11:UNIT%20TITLE.docx!OLE_LINK7"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3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4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jpe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oleObject" Target="../embeddings/oleObject4.bin"/><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oleObject" Target="../embeddings/oleObject2.bin"/><Relationship Id="rId1" Type="http://schemas.openxmlformats.org/officeDocument/2006/relationships/vmlDrawing" Target="../drawings/vmlDrawing1.vml"/><Relationship Id="rId2"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4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4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abc.net.au/archives/80days/stories/2012/01/19/3411523.htm"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5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5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5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5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5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a:stretch>
            <a:fillRect/>
          </a:stretch>
        </p:blipFill>
        <p:spPr bwMode="auto">
          <a:xfrm>
            <a:off x="0" y="26988"/>
            <a:ext cx="9144000" cy="6858000"/>
          </a:xfrm>
          <a:prstGeom prst="rect">
            <a:avLst/>
          </a:prstGeom>
          <a:noFill/>
          <a:ln w="9525">
            <a:noFill/>
            <a:miter lim="800000"/>
            <a:headEnd/>
            <a:tailEnd/>
          </a:ln>
        </p:spPr>
      </p:pic>
      <p:sp>
        <p:nvSpPr>
          <p:cNvPr id="46083" name="Rectangle 3"/>
          <p:cNvSpPr>
            <a:spLocks noGrp="1" noChangeArrowheads="1"/>
          </p:cNvSpPr>
          <p:nvPr>
            <p:ph type="title"/>
          </p:nvPr>
        </p:nvSpPr>
        <p:spPr>
          <a:xfrm>
            <a:off x="755650" y="1412875"/>
            <a:ext cx="7772400" cy="1143000"/>
          </a:xfrm>
        </p:spPr>
        <p:txBody>
          <a:bodyPr>
            <a:normAutofit/>
          </a:bodyPr>
          <a:lstStyle/>
          <a:p>
            <a:pPr eaLnBrk="1" fontAlgn="auto" hangingPunct="1">
              <a:spcAft>
                <a:spcPts val="0"/>
              </a:spcAft>
              <a:defRPr/>
            </a:pPr>
            <a:r>
              <a:rPr lang="en-AU" sz="3200" dirty="0">
                <a:solidFill>
                  <a:srgbClr val="FF9933"/>
                </a:solidFill>
                <a:latin typeface="Andalus" pitchFamily="2" charset="0"/>
                <a:ea typeface="+mj-ea"/>
                <a:cs typeface="+mj-cs"/>
              </a:rPr>
              <a:t>Stories of  Deep Time:</a:t>
            </a:r>
            <a:r>
              <a:rPr lang="en-AU" sz="3200" dirty="0" smtClean="0">
                <a:solidFill>
                  <a:srgbClr val="FF9933"/>
                </a:solidFill>
                <a:latin typeface="Andalus" pitchFamily="2" charset="0"/>
                <a:ea typeface="+mj-ea"/>
                <a:cs typeface="+mj-cs"/>
              </a:rPr>
              <a:t/>
            </a:r>
            <a:br>
              <a:rPr lang="en-AU" sz="3200" dirty="0" smtClean="0">
                <a:solidFill>
                  <a:srgbClr val="FF9933"/>
                </a:solidFill>
                <a:latin typeface="Andalus" pitchFamily="2" charset="0"/>
                <a:ea typeface="+mj-ea"/>
                <a:cs typeface="+mj-cs"/>
              </a:rPr>
            </a:br>
            <a:endParaRPr lang="en-AU" sz="3200" dirty="0">
              <a:ea typeface="+mj-ea"/>
              <a:cs typeface="+mj-cs"/>
            </a:endParaRPr>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2"/>
          <p:cNvSpPr>
            <a:spLocks noGrp="1" noChangeArrowheads="1"/>
          </p:cNvSpPr>
          <p:nvPr>
            <p:ph type="ctrTitle"/>
          </p:nvPr>
        </p:nvSpPr>
        <p:spPr/>
        <p:txBody>
          <a:bodyPr>
            <a:normAutofit fontScale="90000"/>
          </a:bodyPr>
          <a:lstStyle/>
          <a:p>
            <a:pPr eaLnBrk="1" fontAlgn="auto" hangingPunct="1">
              <a:spcAft>
                <a:spcPts val="0"/>
              </a:spcAft>
              <a:defRPr/>
            </a:pPr>
            <a:r>
              <a:rPr lang="en-AU" sz="4000" dirty="0" smtClean="0">
                <a:ea typeface="+mj-ea"/>
                <a:cs typeface="+mj-cs"/>
              </a:rPr>
              <a:t>MUNGO</a:t>
            </a:r>
            <a:r>
              <a:rPr lang="en-AU" sz="4000" dirty="0" smtClean="0">
                <a:ea typeface="+mj-ea"/>
                <a:cs typeface="+mj-cs"/>
              </a:rPr>
              <a:t> </a:t>
            </a:r>
            <a:br>
              <a:rPr lang="en-AU" sz="4000" dirty="0" smtClean="0">
                <a:ea typeface="+mj-ea"/>
                <a:cs typeface="+mj-cs"/>
              </a:rPr>
            </a:br>
            <a:r>
              <a:rPr lang="en-AU" sz="4000" dirty="0" smtClean="0">
                <a:ea typeface="+mj-ea"/>
                <a:cs typeface="+mj-cs"/>
              </a:rPr>
              <a:t/>
            </a:r>
            <a:br>
              <a:rPr lang="en-AU" sz="4000" dirty="0" smtClean="0">
                <a:ea typeface="+mj-ea"/>
                <a:cs typeface="+mj-cs"/>
              </a:rPr>
            </a:br>
            <a:r>
              <a:rPr lang="en-AU" sz="4000" dirty="0" smtClean="0">
                <a:ea typeface="+mj-ea"/>
                <a:cs typeface="+mj-cs"/>
              </a:rPr>
              <a:t>Travelling </a:t>
            </a:r>
            <a:r>
              <a:rPr lang="en-AU" sz="4000" dirty="0">
                <a:ea typeface="+mj-ea"/>
                <a:cs typeface="+mj-cs"/>
              </a:rPr>
              <a:t>into </a:t>
            </a:r>
            <a:r>
              <a:rPr lang="en-AU" sz="4000" dirty="0" smtClean="0">
                <a:ea typeface="+mj-ea"/>
                <a:cs typeface="+mj-cs"/>
              </a:rPr>
              <a:t>the </a:t>
            </a:r>
            <a:r>
              <a:rPr lang="en-AU" sz="4000" dirty="0">
                <a:ea typeface="+mj-ea"/>
                <a:cs typeface="+mj-cs"/>
              </a:rPr>
              <a:t>Heart of</a:t>
            </a:r>
            <a:r>
              <a:rPr lang="en-AU" sz="4000" dirty="0" smtClean="0">
                <a:ea typeface="+mj-ea"/>
                <a:cs typeface="+mj-cs"/>
              </a:rPr>
              <a:t> </a:t>
            </a:r>
            <a:r>
              <a:rPr lang="en-AU" sz="4000" dirty="0" smtClean="0">
                <a:ea typeface="+mj-ea"/>
                <a:cs typeface="+mj-cs"/>
              </a:rPr>
              <a:t>our human </a:t>
            </a:r>
            <a:r>
              <a:rPr lang="en-AU" sz="4000" dirty="0" smtClean="0">
                <a:ea typeface="+mj-ea"/>
                <a:cs typeface="+mj-cs"/>
              </a:rPr>
              <a:t>Story</a:t>
            </a:r>
            <a:endParaRPr lang="en-AU" sz="4000" dirty="0">
              <a:ea typeface="+mj-ea"/>
              <a:cs typeface="+mj-cs"/>
            </a:endParaRPr>
          </a:p>
        </p:txBody>
      </p:sp>
      <p:sp>
        <p:nvSpPr>
          <p:cNvPr id="134147" name="Rectangle 3"/>
          <p:cNvSpPr>
            <a:spLocks noGrp="1" noChangeArrowheads="1"/>
          </p:cNvSpPr>
          <p:nvPr>
            <p:ph type="subTitle" idx="1"/>
          </p:nvPr>
        </p:nvSpPr>
        <p:spPr>
          <a:xfrm>
            <a:off x="1371600" y="3332163"/>
            <a:ext cx="6400800" cy="1752600"/>
          </a:xfrm>
          <a:effectLst>
            <a:outerShdw blurRad="63500" dist="25399" dir="2700000" algn="ctr" rotWithShape="0">
              <a:srgbClr val="000000">
                <a:alpha val="75000"/>
              </a:srgbClr>
            </a:outerShdw>
          </a:effectLst>
        </p:spPr>
        <p:txBody>
          <a:bodyPr>
            <a:normAutofit/>
          </a:bodyPr>
          <a:lstStyle/>
          <a:p>
            <a:pPr marL="609600" indent="-609600" eaLnBrk="1" fontAlgn="auto" hangingPunct="1">
              <a:spcAft>
                <a:spcPts val="0"/>
              </a:spcAft>
              <a:buClr>
                <a:schemeClr val="tx1">
                  <a:shade val="95000"/>
                </a:schemeClr>
              </a:buClr>
              <a:buFont typeface="Wingdings 2"/>
              <a:buNone/>
              <a:defRPr/>
            </a:pPr>
            <a:r>
              <a:rPr lang="en-AU" sz="3600" dirty="0">
                <a:ea typeface="+mn-ea"/>
                <a:cs typeface="+mn-cs"/>
              </a:rPr>
              <a:t>What is deep time?</a:t>
            </a:r>
          </a:p>
          <a:p>
            <a:pPr marL="609600" indent="-609600" eaLnBrk="1" fontAlgn="auto" hangingPunct="1">
              <a:spcAft>
                <a:spcPts val="0"/>
              </a:spcAft>
              <a:buClr>
                <a:schemeClr val="tx1">
                  <a:shade val="95000"/>
                </a:schemeClr>
              </a:buClr>
              <a:buFont typeface="Wingdings 2"/>
              <a:buNone/>
              <a:defRPr/>
            </a:pPr>
            <a:r>
              <a:rPr lang="en-AU" sz="3600" dirty="0">
                <a:ea typeface="+mn-ea"/>
                <a:cs typeface="+mn-cs"/>
              </a:rPr>
              <a:t>How do we access deep time?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ea typeface="+mj-ea"/>
                <a:cs typeface="+mj-cs"/>
              </a:rPr>
              <a:t>ACTIVITY -   TIME </a:t>
            </a:r>
          </a:p>
        </p:txBody>
      </p:sp>
      <p:pic>
        <p:nvPicPr>
          <p:cNvPr id="49155" name="Content Placeholder 4" descr="utaherise.jpg"/>
          <p:cNvPicPr>
            <a:picLocks noGrp="1" noChangeAspect="1"/>
          </p:cNvPicPr>
          <p:nvPr>
            <p:ph sz="half" idx="1"/>
          </p:nvPr>
        </p:nvPicPr>
        <p:blipFill>
          <a:blip r:embed="rId2"/>
          <a:srcRect/>
          <a:stretch>
            <a:fillRect/>
          </a:stretch>
        </p:blipFill>
        <p:spPr>
          <a:xfrm>
            <a:off x="457200" y="2347913"/>
            <a:ext cx="4038600" cy="3028950"/>
          </a:xfrm>
          <a:noFill/>
        </p:spPr>
      </p:pic>
      <p:sp>
        <p:nvSpPr>
          <p:cNvPr id="49156" name="Content Placeholder 3"/>
          <p:cNvSpPr>
            <a:spLocks noGrp="1"/>
          </p:cNvSpPr>
          <p:nvPr>
            <p:ph sz="half" idx="2"/>
          </p:nvPr>
        </p:nvSpPr>
        <p:spPr>
          <a:xfrm>
            <a:off x="4648200" y="1752600"/>
            <a:ext cx="3810000" cy="4343400"/>
          </a:xfrm>
        </p:spPr>
        <p:txBody>
          <a:bodyPr/>
          <a:lstStyle/>
          <a:p>
            <a:pPr eaLnBrk="1" hangingPunct="1"/>
            <a:r>
              <a:rPr lang="en-US" sz="2200" dirty="0" smtClean="0"/>
              <a:t>ICONIC </a:t>
            </a:r>
            <a:r>
              <a:rPr lang="en-US" sz="2200" dirty="0"/>
              <a:t>moments over time</a:t>
            </a:r>
          </a:p>
          <a:p>
            <a:pPr lvl="2" eaLnBrk="1" hangingPunct="1"/>
            <a:r>
              <a:rPr lang="en-US" sz="1500" dirty="0"/>
              <a:t>Sputnik</a:t>
            </a:r>
            <a:endParaRPr lang="en-US" sz="1500" dirty="0" smtClean="0"/>
          </a:p>
          <a:p>
            <a:pPr lvl="2" eaLnBrk="1" hangingPunct="1"/>
            <a:r>
              <a:rPr lang="en-US" sz="1500" dirty="0" smtClean="0"/>
              <a:t>Columbus</a:t>
            </a:r>
          </a:p>
          <a:p>
            <a:pPr lvl="2" eaLnBrk="1" hangingPunct="1"/>
            <a:r>
              <a:rPr lang="en-US" sz="1500" dirty="0"/>
              <a:t>Mega Fauna</a:t>
            </a:r>
          </a:p>
          <a:p>
            <a:pPr lvl="2" eaLnBrk="1" hangingPunct="1"/>
            <a:r>
              <a:rPr lang="en-US" sz="1500" dirty="0"/>
              <a:t>The great pyramids of GIZA</a:t>
            </a:r>
          </a:p>
          <a:p>
            <a:pPr lvl="2" eaLnBrk="1" hangingPunct="1"/>
            <a:r>
              <a:rPr lang="en-US" sz="1500" dirty="0"/>
              <a:t>Mungo</a:t>
            </a:r>
            <a:r>
              <a:rPr lang="en-US" sz="1500" dirty="0" smtClean="0"/>
              <a:t> Woman </a:t>
            </a:r>
          </a:p>
          <a:p>
            <a:pPr lvl="2" eaLnBrk="1" hangingPunct="1"/>
            <a:r>
              <a:rPr lang="en-US" sz="1500" dirty="0" smtClean="0"/>
              <a:t>Machu Picchu</a:t>
            </a:r>
            <a:endParaRPr lang="en-US" sz="1500" dirty="0" smtClean="0"/>
          </a:p>
          <a:p>
            <a:pPr lvl="2" eaLnBrk="1" hangingPunct="1"/>
            <a:r>
              <a:rPr lang="en-US" sz="1500" dirty="0" smtClean="0"/>
              <a:t>The American Constitution</a:t>
            </a:r>
          </a:p>
          <a:p>
            <a:pPr lvl="2" eaLnBrk="1" hangingPunct="1"/>
            <a:r>
              <a:rPr lang="en-US" sz="1500" dirty="0" smtClean="0"/>
              <a:t>The </a:t>
            </a:r>
            <a:r>
              <a:rPr lang="en-US" sz="1500" dirty="0"/>
              <a:t>Roman Empire</a:t>
            </a:r>
            <a:endParaRPr lang="en-US" sz="1500" dirty="0" smtClean="0"/>
          </a:p>
          <a:p>
            <a:pPr lvl="2" eaLnBrk="1" hangingPunct="1"/>
            <a:r>
              <a:rPr lang="en-US" sz="1500" dirty="0" smtClean="0"/>
              <a:t>Stone </a:t>
            </a:r>
            <a:r>
              <a:rPr lang="en-US" sz="1500" dirty="0" err="1" smtClean="0"/>
              <a:t>Henge</a:t>
            </a:r>
            <a:endParaRPr lang="en-US" sz="1500" dirty="0" smtClean="0"/>
          </a:p>
          <a:p>
            <a:pPr lvl="2" eaLnBrk="1" hangingPunct="1"/>
            <a:r>
              <a:rPr lang="en-US" sz="1500" dirty="0"/>
              <a:t>Last Ice age</a:t>
            </a:r>
          </a:p>
          <a:p>
            <a:pPr lvl="2" eaLnBrk="1" hangingPunct="1"/>
            <a:r>
              <a:rPr lang="en-US" sz="1500" dirty="0"/>
              <a:t>Land Bridge to Tasmania</a:t>
            </a:r>
          </a:p>
          <a:p>
            <a:pPr lvl="2" eaLnBrk="1" hangingPunct="1"/>
            <a:r>
              <a:rPr lang="en-US" sz="1500" dirty="0"/>
              <a:t>Dinosaurs Extinct</a:t>
            </a:r>
          </a:p>
          <a:p>
            <a:pPr lvl="2" eaLnBrk="1" hangingPunct="1"/>
            <a:endParaRPr lang="en-US" sz="1500" dirty="0"/>
          </a:p>
          <a:p>
            <a:pPr lvl="2" eaLnBrk="1" hangingPunct="1"/>
            <a:endParaRPr lang="en-US" sz="1500" dirty="0"/>
          </a:p>
          <a:p>
            <a:pPr eaLnBrk="1" hangingPunct="1"/>
            <a:endParaRPr lang="en-US" sz="2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Line 2"/>
          <p:cNvSpPr>
            <a:spLocks noChangeShapeType="1"/>
          </p:cNvSpPr>
          <p:nvPr/>
        </p:nvSpPr>
        <p:spPr bwMode="auto">
          <a:xfrm>
            <a:off x="-1052513" y="3032125"/>
            <a:ext cx="850900" cy="0"/>
          </a:xfrm>
          <a:prstGeom prst="line">
            <a:avLst/>
          </a:prstGeom>
          <a:noFill/>
          <a:ln w="44450">
            <a:solidFill>
              <a:srgbClr val="FFFF00"/>
            </a:solidFill>
            <a:round/>
            <a:headEnd/>
            <a:tailEnd/>
          </a:ln>
          <a:effectLst>
            <a:outerShdw dist="26940" dir="5400000" algn="ctr" rotWithShape="0">
              <a:srgbClr val="000000">
                <a:alpha val="35001"/>
              </a:srgbClr>
            </a:outerShdw>
          </a:effectLst>
        </p:spPr>
        <p:txBody>
          <a:bodyPr tIns="91440" bIns="91440">
            <a:prstTxWarp prst="textNoShape">
              <a:avLst/>
            </a:prstTxWarp>
          </a:bodyPr>
          <a:lstStyle/>
          <a:p>
            <a:pPr>
              <a:defRPr/>
            </a:pPr>
            <a:endParaRPr lang="en-US"/>
          </a:p>
        </p:txBody>
      </p:sp>
      <p:sp>
        <p:nvSpPr>
          <p:cNvPr id="137219" name="Line 3"/>
          <p:cNvSpPr>
            <a:spLocks noChangeShapeType="1"/>
          </p:cNvSpPr>
          <p:nvPr/>
        </p:nvSpPr>
        <p:spPr bwMode="auto">
          <a:xfrm flipV="1">
            <a:off x="-163513" y="3041650"/>
            <a:ext cx="147638" cy="0"/>
          </a:xfrm>
          <a:prstGeom prst="line">
            <a:avLst/>
          </a:prstGeom>
          <a:noFill/>
          <a:ln w="44450">
            <a:solidFill>
              <a:srgbClr val="FFFF00"/>
            </a:solidFill>
            <a:round/>
            <a:headEnd/>
            <a:tailEnd/>
          </a:ln>
          <a:effectLst>
            <a:outerShdw dist="26940" dir="5400000" algn="ctr" rotWithShape="0">
              <a:srgbClr val="000000">
                <a:alpha val="35001"/>
              </a:srgbClr>
            </a:outerShdw>
          </a:effectLst>
        </p:spPr>
        <p:txBody>
          <a:bodyPr tIns="91440" bIns="91440">
            <a:prstTxWarp prst="textNoShape">
              <a:avLst/>
            </a:prstTxWarp>
          </a:bodyPr>
          <a:lstStyle/>
          <a:p>
            <a:pPr>
              <a:defRPr/>
            </a:pPr>
            <a:endParaRPr lang="en-US"/>
          </a:p>
        </p:txBody>
      </p:sp>
      <p:sp>
        <p:nvSpPr>
          <p:cNvPr id="137220" name="Line 4"/>
          <p:cNvSpPr>
            <a:spLocks noChangeShapeType="1"/>
          </p:cNvSpPr>
          <p:nvPr/>
        </p:nvSpPr>
        <p:spPr bwMode="auto">
          <a:xfrm>
            <a:off x="49213" y="3041650"/>
            <a:ext cx="9088437" cy="28575"/>
          </a:xfrm>
          <a:prstGeom prst="line">
            <a:avLst/>
          </a:prstGeom>
          <a:noFill/>
          <a:ln w="44450">
            <a:solidFill>
              <a:srgbClr val="FFFF00"/>
            </a:solidFill>
            <a:round/>
            <a:headEnd/>
            <a:tailEnd type="triangle" w="med" len="med"/>
          </a:ln>
          <a:effectLst>
            <a:outerShdw dist="26940" dir="5400000" algn="ctr" rotWithShape="0">
              <a:srgbClr val="000000">
                <a:alpha val="35001"/>
              </a:srgbClr>
            </a:outerShdw>
          </a:effectLst>
        </p:spPr>
        <p:txBody>
          <a:bodyPr tIns="91440" bIns="91440">
            <a:prstTxWarp prst="textNoShape">
              <a:avLst/>
            </a:prstTxWarp>
          </a:bodyPr>
          <a:lstStyle/>
          <a:p>
            <a:pPr>
              <a:defRPr/>
            </a:pPr>
            <a:endParaRPr lang="en-US"/>
          </a:p>
        </p:txBody>
      </p:sp>
      <p:sp>
        <p:nvSpPr>
          <p:cNvPr id="137221" name="Line 5"/>
          <p:cNvSpPr>
            <a:spLocks noChangeShapeType="1"/>
          </p:cNvSpPr>
          <p:nvPr/>
        </p:nvSpPr>
        <p:spPr bwMode="auto">
          <a:xfrm>
            <a:off x="-977900" y="2806700"/>
            <a:ext cx="0" cy="401638"/>
          </a:xfrm>
          <a:prstGeom prst="line">
            <a:avLst/>
          </a:prstGeom>
          <a:noFill/>
          <a:ln w="44450">
            <a:solidFill>
              <a:srgbClr val="FFFF00"/>
            </a:solidFill>
            <a:round/>
            <a:headEnd/>
            <a:tailEnd/>
          </a:ln>
          <a:effectLst>
            <a:outerShdw dist="26940" dir="5400000" algn="ctr" rotWithShape="0">
              <a:srgbClr val="000000">
                <a:alpha val="35001"/>
              </a:srgbClr>
            </a:outerShdw>
          </a:effectLst>
        </p:spPr>
        <p:txBody>
          <a:bodyPr tIns="91440" bIns="91440">
            <a:prstTxWarp prst="textNoShape">
              <a:avLst/>
            </a:prstTxWarp>
          </a:bodyPr>
          <a:lstStyle/>
          <a:p>
            <a:pPr>
              <a:defRPr/>
            </a:pPr>
            <a:endParaRPr lang="en-US"/>
          </a:p>
        </p:txBody>
      </p:sp>
      <p:sp>
        <p:nvSpPr>
          <p:cNvPr id="137222" name="Line 6"/>
          <p:cNvSpPr>
            <a:spLocks noChangeShapeType="1"/>
          </p:cNvSpPr>
          <p:nvPr/>
        </p:nvSpPr>
        <p:spPr bwMode="auto">
          <a:xfrm>
            <a:off x="1077913" y="2828925"/>
            <a:ext cx="0" cy="344488"/>
          </a:xfrm>
          <a:prstGeom prst="line">
            <a:avLst/>
          </a:prstGeom>
          <a:noFill/>
          <a:ln w="44450">
            <a:solidFill>
              <a:srgbClr val="FFFF00"/>
            </a:solidFill>
            <a:round/>
            <a:headEnd/>
            <a:tailEnd/>
          </a:ln>
          <a:effectLst>
            <a:outerShdw dist="26940" dir="5400000" algn="ctr" rotWithShape="0">
              <a:srgbClr val="000000">
                <a:alpha val="35001"/>
              </a:srgbClr>
            </a:outerShdw>
          </a:effectLst>
        </p:spPr>
        <p:txBody>
          <a:bodyPr tIns="91440" bIns="91440">
            <a:prstTxWarp prst="textNoShape">
              <a:avLst/>
            </a:prstTxWarp>
          </a:bodyPr>
          <a:lstStyle/>
          <a:p>
            <a:pPr>
              <a:defRPr/>
            </a:pPr>
            <a:endParaRPr lang="en-US"/>
          </a:p>
        </p:txBody>
      </p:sp>
      <p:sp>
        <p:nvSpPr>
          <p:cNvPr id="137223" name="Line 7"/>
          <p:cNvSpPr>
            <a:spLocks noChangeShapeType="1"/>
          </p:cNvSpPr>
          <p:nvPr/>
        </p:nvSpPr>
        <p:spPr bwMode="auto">
          <a:xfrm>
            <a:off x="3143250" y="2878138"/>
            <a:ext cx="0" cy="346075"/>
          </a:xfrm>
          <a:prstGeom prst="line">
            <a:avLst/>
          </a:prstGeom>
          <a:noFill/>
          <a:ln w="44450">
            <a:solidFill>
              <a:srgbClr val="FFFF00"/>
            </a:solidFill>
            <a:round/>
            <a:headEnd/>
            <a:tailEnd/>
          </a:ln>
          <a:effectLst>
            <a:outerShdw dist="26940" dir="5400000" algn="ctr" rotWithShape="0">
              <a:srgbClr val="000000">
                <a:alpha val="35001"/>
              </a:srgbClr>
            </a:outerShdw>
          </a:effectLst>
        </p:spPr>
        <p:txBody>
          <a:bodyPr tIns="91440" bIns="91440">
            <a:prstTxWarp prst="textNoShape">
              <a:avLst/>
            </a:prstTxWarp>
          </a:bodyPr>
          <a:lstStyle/>
          <a:p>
            <a:pPr>
              <a:defRPr/>
            </a:pPr>
            <a:endParaRPr lang="en-US"/>
          </a:p>
        </p:txBody>
      </p:sp>
      <p:sp>
        <p:nvSpPr>
          <p:cNvPr id="137224" name="Line 8"/>
          <p:cNvSpPr>
            <a:spLocks noChangeShapeType="1"/>
          </p:cNvSpPr>
          <p:nvPr/>
        </p:nvSpPr>
        <p:spPr bwMode="auto">
          <a:xfrm>
            <a:off x="5246688" y="2881313"/>
            <a:ext cx="0" cy="346075"/>
          </a:xfrm>
          <a:prstGeom prst="line">
            <a:avLst/>
          </a:prstGeom>
          <a:noFill/>
          <a:ln w="44450">
            <a:solidFill>
              <a:srgbClr val="FFFF00"/>
            </a:solidFill>
            <a:round/>
            <a:headEnd/>
            <a:tailEnd/>
          </a:ln>
          <a:effectLst>
            <a:outerShdw dist="26940" dir="5400000" algn="ctr" rotWithShape="0">
              <a:srgbClr val="000000">
                <a:alpha val="35001"/>
              </a:srgbClr>
            </a:outerShdw>
          </a:effectLst>
        </p:spPr>
        <p:txBody>
          <a:bodyPr tIns="91440" bIns="91440">
            <a:prstTxWarp prst="textNoShape">
              <a:avLst/>
            </a:prstTxWarp>
          </a:bodyPr>
          <a:lstStyle/>
          <a:p>
            <a:pPr>
              <a:defRPr/>
            </a:pPr>
            <a:endParaRPr lang="en-US"/>
          </a:p>
        </p:txBody>
      </p:sp>
      <p:sp>
        <p:nvSpPr>
          <p:cNvPr id="137225" name="Line 9"/>
          <p:cNvSpPr>
            <a:spLocks noChangeShapeType="1"/>
          </p:cNvSpPr>
          <p:nvPr/>
        </p:nvSpPr>
        <p:spPr bwMode="auto">
          <a:xfrm>
            <a:off x="7339013" y="2913063"/>
            <a:ext cx="0" cy="344487"/>
          </a:xfrm>
          <a:prstGeom prst="line">
            <a:avLst/>
          </a:prstGeom>
          <a:noFill/>
          <a:ln w="44450">
            <a:solidFill>
              <a:srgbClr val="FFFF00"/>
            </a:solidFill>
            <a:round/>
            <a:headEnd/>
            <a:tailEnd/>
          </a:ln>
          <a:effectLst>
            <a:outerShdw dist="26940" dir="5400000" algn="ctr" rotWithShape="0">
              <a:srgbClr val="000000">
                <a:alpha val="35001"/>
              </a:srgbClr>
            </a:outerShdw>
          </a:effectLst>
        </p:spPr>
        <p:txBody>
          <a:bodyPr tIns="91440" bIns="91440">
            <a:prstTxWarp prst="textNoShape">
              <a:avLst/>
            </a:prstTxWarp>
          </a:bodyPr>
          <a:lstStyle/>
          <a:p>
            <a:pPr>
              <a:defRPr/>
            </a:pPr>
            <a:endParaRPr lang="en-US"/>
          </a:p>
        </p:txBody>
      </p:sp>
      <p:sp>
        <p:nvSpPr>
          <p:cNvPr id="50186" name="TextBox 12"/>
          <p:cNvSpPr txBox="1">
            <a:spLocks noChangeArrowheads="1"/>
          </p:cNvSpPr>
          <p:nvPr/>
        </p:nvSpPr>
        <p:spPr bwMode="auto">
          <a:xfrm>
            <a:off x="609600" y="2286000"/>
            <a:ext cx="1219200" cy="461963"/>
          </a:xfrm>
          <a:prstGeom prst="rect">
            <a:avLst/>
          </a:prstGeom>
          <a:noFill/>
          <a:ln w="9525">
            <a:noFill/>
            <a:miter lim="800000"/>
            <a:headEnd/>
            <a:tailEnd/>
          </a:ln>
        </p:spPr>
        <p:txBody>
          <a:bodyPr>
            <a:prstTxWarp prst="textNoShape">
              <a:avLst/>
            </a:prstTxWarp>
            <a:spAutoFit/>
          </a:bodyPr>
          <a:lstStyle/>
          <a:p>
            <a:pPr algn="l" eaLnBrk="0" hangingPunct="0"/>
            <a:r>
              <a:rPr lang="en-US"/>
              <a:t>40,000</a:t>
            </a:r>
          </a:p>
        </p:txBody>
      </p:sp>
      <p:sp>
        <p:nvSpPr>
          <p:cNvPr id="50187" name="TextBox 13"/>
          <p:cNvSpPr txBox="1">
            <a:spLocks noChangeArrowheads="1"/>
          </p:cNvSpPr>
          <p:nvPr/>
        </p:nvSpPr>
        <p:spPr bwMode="auto">
          <a:xfrm>
            <a:off x="2514600" y="2286000"/>
            <a:ext cx="1219200" cy="461963"/>
          </a:xfrm>
          <a:prstGeom prst="rect">
            <a:avLst/>
          </a:prstGeom>
          <a:noFill/>
          <a:ln w="9525">
            <a:noFill/>
            <a:miter lim="800000"/>
            <a:headEnd/>
            <a:tailEnd/>
          </a:ln>
        </p:spPr>
        <p:txBody>
          <a:bodyPr>
            <a:prstTxWarp prst="textNoShape">
              <a:avLst/>
            </a:prstTxWarp>
            <a:spAutoFit/>
          </a:bodyPr>
          <a:lstStyle/>
          <a:p>
            <a:pPr algn="l" eaLnBrk="0" hangingPunct="0"/>
            <a:r>
              <a:rPr lang="en-US"/>
              <a:t>30,000</a:t>
            </a:r>
          </a:p>
        </p:txBody>
      </p:sp>
      <p:sp>
        <p:nvSpPr>
          <p:cNvPr id="50188" name="TextBox 14"/>
          <p:cNvSpPr txBox="1">
            <a:spLocks noChangeArrowheads="1"/>
          </p:cNvSpPr>
          <p:nvPr/>
        </p:nvSpPr>
        <p:spPr bwMode="auto">
          <a:xfrm>
            <a:off x="4648200" y="2362200"/>
            <a:ext cx="1219200" cy="461963"/>
          </a:xfrm>
          <a:prstGeom prst="rect">
            <a:avLst/>
          </a:prstGeom>
          <a:noFill/>
          <a:ln w="9525">
            <a:noFill/>
            <a:miter lim="800000"/>
            <a:headEnd/>
            <a:tailEnd/>
          </a:ln>
        </p:spPr>
        <p:txBody>
          <a:bodyPr>
            <a:prstTxWarp prst="textNoShape">
              <a:avLst/>
            </a:prstTxWarp>
            <a:spAutoFit/>
          </a:bodyPr>
          <a:lstStyle/>
          <a:p>
            <a:pPr algn="l" eaLnBrk="0" hangingPunct="0"/>
            <a:r>
              <a:rPr lang="en-US"/>
              <a:t>20,000</a:t>
            </a:r>
          </a:p>
        </p:txBody>
      </p:sp>
      <p:sp>
        <p:nvSpPr>
          <p:cNvPr id="50189" name="TextBox 15"/>
          <p:cNvSpPr txBox="1">
            <a:spLocks noChangeArrowheads="1"/>
          </p:cNvSpPr>
          <p:nvPr/>
        </p:nvSpPr>
        <p:spPr bwMode="auto">
          <a:xfrm>
            <a:off x="6705600" y="2362200"/>
            <a:ext cx="1219200" cy="461963"/>
          </a:xfrm>
          <a:prstGeom prst="rect">
            <a:avLst/>
          </a:prstGeom>
          <a:noFill/>
          <a:ln w="9525">
            <a:noFill/>
            <a:miter lim="800000"/>
            <a:headEnd/>
            <a:tailEnd/>
          </a:ln>
        </p:spPr>
        <p:txBody>
          <a:bodyPr>
            <a:prstTxWarp prst="textNoShape">
              <a:avLst/>
            </a:prstTxWarp>
            <a:spAutoFit/>
          </a:bodyPr>
          <a:lstStyle/>
          <a:p>
            <a:pPr algn="l" eaLnBrk="0" hangingPunct="0"/>
            <a:r>
              <a:rPr lang="en-US"/>
              <a:t>10,000</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Line 2"/>
          <p:cNvSpPr>
            <a:spLocks noChangeShapeType="1"/>
          </p:cNvSpPr>
          <p:nvPr/>
        </p:nvSpPr>
        <p:spPr bwMode="auto">
          <a:xfrm>
            <a:off x="-1052513" y="3032125"/>
            <a:ext cx="850900" cy="0"/>
          </a:xfrm>
          <a:prstGeom prst="line">
            <a:avLst/>
          </a:prstGeom>
          <a:noFill/>
          <a:ln w="44450">
            <a:solidFill>
              <a:srgbClr val="FFFF00"/>
            </a:solidFill>
            <a:round/>
            <a:headEnd/>
            <a:tailEnd/>
          </a:ln>
          <a:effectLst>
            <a:outerShdw dist="26940" dir="5400000" algn="ctr" rotWithShape="0">
              <a:srgbClr val="000000">
                <a:alpha val="35001"/>
              </a:srgbClr>
            </a:outerShdw>
          </a:effectLst>
        </p:spPr>
        <p:txBody>
          <a:bodyPr tIns="91440" bIns="91440">
            <a:prstTxWarp prst="textNoShape">
              <a:avLst/>
            </a:prstTxWarp>
          </a:bodyPr>
          <a:lstStyle/>
          <a:p>
            <a:pPr>
              <a:defRPr/>
            </a:pPr>
            <a:endParaRPr lang="en-US"/>
          </a:p>
        </p:txBody>
      </p:sp>
      <p:sp>
        <p:nvSpPr>
          <p:cNvPr id="137219" name="Line 3"/>
          <p:cNvSpPr>
            <a:spLocks noChangeShapeType="1"/>
          </p:cNvSpPr>
          <p:nvPr/>
        </p:nvSpPr>
        <p:spPr bwMode="auto">
          <a:xfrm flipV="1">
            <a:off x="-163513" y="3041650"/>
            <a:ext cx="147638" cy="0"/>
          </a:xfrm>
          <a:prstGeom prst="line">
            <a:avLst/>
          </a:prstGeom>
          <a:noFill/>
          <a:ln w="44450">
            <a:solidFill>
              <a:srgbClr val="FFFF00"/>
            </a:solidFill>
            <a:round/>
            <a:headEnd/>
            <a:tailEnd/>
          </a:ln>
          <a:effectLst>
            <a:outerShdw dist="26940" dir="5400000" algn="ctr" rotWithShape="0">
              <a:srgbClr val="000000">
                <a:alpha val="35001"/>
              </a:srgbClr>
            </a:outerShdw>
          </a:effectLst>
        </p:spPr>
        <p:txBody>
          <a:bodyPr tIns="91440" bIns="91440">
            <a:prstTxWarp prst="textNoShape">
              <a:avLst/>
            </a:prstTxWarp>
          </a:bodyPr>
          <a:lstStyle/>
          <a:p>
            <a:pPr>
              <a:defRPr/>
            </a:pPr>
            <a:endParaRPr lang="en-US"/>
          </a:p>
        </p:txBody>
      </p:sp>
      <p:sp>
        <p:nvSpPr>
          <p:cNvPr id="137220" name="Line 4"/>
          <p:cNvSpPr>
            <a:spLocks noChangeShapeType="1"/>
          </p:cNvSpPr>
          <p:nvPr/>
        </p:nvSpPr>
        <p:spPr bwMode="auto">
          <a:xfrm>
            <a:off x="49213" y="3041650"/>
            <a:ext cx="9088437" cy="28575"/>
          </a:xfrm>
          <a:prstGeom prst="line">
            <a:avLst/>
          </a:prstGeom>
          <a:noFill/>
          <a:ln w="44450">
            <a:solidFill>
              <a:srgbClr val="FFFF00"/>
            </a:solidFill>
            <a:round/>
            <a:headEnd/>
            <a:tailEnd type="triangle" w="med" len="med"/>
          </a:ln>
          <a:effectLst>
            <a:outerShdw dist="26940" dir="5400000" algn="ctr" rotWithShape="0">
              <a:srgbClr val="000000">
                <a:alpha val="35001"/>
              </a:srgbClr>
            </a:outerShdw>
          </a:effectLst>
        </p:spPr>
        <p:txBody>
          <a:bodyPr tIns="91440" bIns="91440">
            <a:prstTxWarp prst="textNoShape">
              <a:avLst/>
            </a:prstTxWarp>
          </a:bodyPr>
          <a:lstStyle/>
          <a:p>
            <a:pPr>
              <a:defRPr/>
            </a:pPr>
            <a:endParaRPr lang="en-US"/>
          </a:p>
        </p:txBody>
      </p:sp>
      <p:sp>
        <p:nvSpPr>
          <p:cNvPr id="137221" name="Line 5"/>
          <p:cNvSpPr>
            <a:spLocks noChangeShapeType="1"/>
          </p:cNvSpPr>
          <p:nvPr/>
        </p:nvSpPr>
        <p:spPr bwMode="auto">
          <a:xfrm>
            <a:off x="-977900" y="2806700"/>
            <a:ext cx="0" cy="401638"/>
          </a:xfrm>
          <a:prstGeom prst="line">
            <a:avLst/>
          </a:prstGeom>
          <a:noFill/>
          <a:ln w="44450">
            <a:solidFill>
              <a:srgbClr val="FFFF00"/>
            </a:solidFill>
            <a:round/>
            <a:headEnd/>
            <a:tailEnd/>
          </a:ln>
          <a:effectLst>
            <a:outerShdw dist="26940" dir="5400000" algn="ctr" rotWithShape="0">
              <a:srgbClr val="000000">
                <a:alpha val="35001"/>
              </a:srgbClr>
            </a:outerShdw>
          </a:effectLst>
        </p:spPr>
        <p:txBody>
          <a:bodyPr tIns="91440" bIns="91440">
            <a:prstTxWarp prst="textNoShape">
              <a:avLst/>
            </a:prstTxWarp>
          </a:bodyPr>
          <a:lstStyle/>
          <a:p>
            <a:pPr>
              <a:defRPr/>
            </a:pPr>
            <a:endParaRPr lang="en-US"/>
          </a:p>
        </p:txBody>
      </p:sp>
      <p:sp>
        <p:nvSpPr>
          <p:cNvPr id="137222" name="Line 6"/>
          <p:cNvSpPr>
            <a:spLocks noChangeShapeType="1"/>
          </p:cNvSpPr>
          <p:nvPr/>
        </p:nvSpPr>
        <p:spPr bwMode="auto">
          <a:xfrm>
            <a:off x="1077913" y="2828925"/>
            <a:ext cx="0" cy="344488"/>
          </a:xfrm>
          <a:prstGeom prst="line">
            <a:avLst/>
          </a:prstGeom>
          <a:noFill/>
          <a:ln w="44450">
            <a:solidFill>
              <a:srgbClr val="FFFF00"/>
            </a:solidFill>
            <a:round/>
            <a:headEnd/>
            <a:tailEnd/>
          </a:ln>
          <a:effectLst>
            <a:outerShdw dist="26940" dir="5400000" algn="ctr" rotWithShape="0">
              <a:srgbClr val="000000">
                <a:alpha val="35001"/>
              </a:srgbClr>
            </a:outerShdw>
          </a:effectLst>
        </p:spPr>
        <p:txBody>
          <a:bodyPr tIns="91440" bIns="91440">
            <a:prstTxWarp prst="textNoShape">
              <a:avLst/>
            </a:prstTxWarp>
          </a:bodyPr>
          <a:lstStyle/>
          <a:p>
            <a:pPr>
              <a:defRPr/>
            </a:pPr>
            <a:endParaRPr lang="en-US"/>
          </a:p>
        </p:txBody>
      </p:sp>
      <p:sp>
        <p:nvSpPr>
          <p:cNvPr id="137223" name="Line 7"/>
          <p:cNvSpPr>
            <a:spLocks noChangeShapeType="1"/>
          </p:cNvSpPr>
          <p:nvPr/>
        </p:nvSpPr>
        <p:spPr bwMode="auto">
          <a:xfrm>
            <a:off x="3143250" y="2878138"/>
            <a:ext cx="0" cy="346075"/>
          </a:xfrm>
          <a:prstGeom prst="line">
            <a:avLst/>
          </a:prstGeom>
          <a:noFill/>
          <a:ln w="44450">
            <a:solidFill>
              <a:srgbClr val="FFFF00"/>
            </a:solidFill>
            <a:round/>
            <a:headEnd/>
            <a:tailEnd/>
          </a:ln>
          <a:effectLst>
            <a:outerShdw dist="26940" dir="5400000" algn="ctr" rotWithShape="0">
              <a:srgbClr val="000000">
                <a:alpha val="35001"/>
              </a:srgbClr>
            </a:outerShdw>
          </a:effectLst>
        </p:spPr>
        <p:txBody>
          <a:bodyPr tIns="91440" bIns="91440">
            <a:prstTxWarp prst="textNoShape">
              <a:avLst/>
            </a:prstTxWarp>
          </a:bodyPr>
          <a:lstStyle/>
          <a:p>
            <a:pPr>
              <a:defRPr/>
            </a:pPr>
            <a:endParaRPr lang="en-US"/>
          </a:p>
        </p:txBody>
      </p:sp>
      <p:sp>
        <p:nvSpPr>
          <p:cNvPr id="137224" name="Line 8"/>
          <p:cNvSpPr>
            <a:spLocks noChangeShapeType="1"/>
          </p:cNvSpPr>
          <p:nvPr/>
        </p:nvSpPr>
        <p:spPr bwMode="auto">
          <a:xfrm>
            <a:off x="5246688" y="2881313"/>
            <a:ext cx="0" cy="346075"/>
          </a:xfrm>
          <a:prstGeom prst="line">
            <a:avLst/>
          </a:prstGeom>
          <a:noFill/>
          <a:ln w="44450">
            <a:solidFill>
              <a:srgbClr val="FFFF00"/>
            </a:solidFill>
            <a:round/>
            <a:headEnd/>
            <a:tailEnd/>
          </a:ln>
          <a:effectLst>
            <a:outerShdw dist="26940" dir="5400000" algn="ctr" rotWithShape="0">
              <a:srgbClr val="000000">
                <a:alpha val="35001"/>
              </a:srgbClr>
            </a:outerShdw>
          </a:effectLst>
        </p:spPr>
        <p:txBody>
          <a:bodyPr tIns="91440" bIns="91440">
            <a:prstTxWarp prst="textNoShape">
              <a:avLst/>
            </a:prstTxWarp>
          </a:bodyPr>
          <a:lstStyle/>
          <a:p>
            <a:pPr>
              <a:defRPr/>
            </a:pPr>
            <a:endParaRPr lang="en-US"/>
          </a:p>
        </p:txBody>
      </p:sp>
      <p:sp>
        <p:nvSpPr>
          <p:cNvPr id="137225" name="Line 9"/>
          <p:cNvSpPr>
            <a:spLocks noChangeShapeType="1"/>
          </p:cNvSpPr>
          <p:nvPr/>
        </p:nvSpPr>
        <p:spPr bwMode="auto">
          <a:xfrm>
            <a:off x="7339013" y="2913063"/>
            <a:ext cx="0" cy="344487"/>
          </a:xfrm>
          <a:prstGeom prst="line">
            <a:avLst/>
          </a:prstGeom>
          <a:noFill/>
          <a:ln w="44450">
            <a:solidFill>
              <a:srgbClr val="FFFF00"/>
            </a:solidFill>
            <a:round/>
            <a:headEnd/>
            <a:tailEnd/>
          </a:ln>
          <a:effectLst>
            <a:outerShdw dist="26940" dir="5400000" algn="ctr" rotWithShape="0">
              <a:srgbClr val="000000">
                <a:alpha val="35001"/>
              </a:srgbClr>
            </a:outerShdw>
          </a:effectLst>
        </p:spPr>
        <p:txBody>
          <a:bodyPr tIns="91440" bIns="91440">
            <a:prstTxWarp prst="textNoShape">
              <a:avLst/>
            </a:prstTxWarp>
          </a:bodyPr>
          <a:lstStyle/>
          <a:p>
            <a:pPr>
              <a:defRPr/>
            </a:pPr>
            <a:endParaRPr lang="en-US"/>
          </a:p>
        </p:txBody>
      </p:sp>
      <p:sp>
        <p:nvSpPr>
          <p:cNvPr id="51210" name="TextBox 12"/>
          <p:cNvSpPr txBox="1">
            <a:spLocks noChangeArrowheads="1"/>
          </p:cNvSpPr>
          <p:nvPr/>
        </p:nvSpPr>
        <p:spPr bwMode="auto">
          <a:xfrm>
            <a:off x="609600" y="2286000"/>
            <a:ext cx="1219200" cy="461963"/>
          </a:xfrm>
          <a:prstGeom prst="rect">
            <a:avLst/>
          </a:prstGeom>
          <a:noFill/>
          <a:ln w="9525">
            <a:noFill/>
            <a:miter lim="800000"/>
            <a:headEnd/>
            <a:tailEnd/>
          </a:ln>
        </p:spPr>
        <p:txBody>
          <a:bodyPr>
            <a:prstTxWarp prst="textNoShape">
              <a:avLst/>
            </a:prstTxWarp>
            <a:spAutoFit/>
          </a:bodyPr>
          <a:lstStyle/>
          <a:p>
            <a:pPr algn="l" eaLnBrk="0" hangingPunct="0"/>
            <a:r>
              <a:rPr lang="en-US"/>
              <a:t>40,000</a:t>
            </a:r>
          </a:p>
        </p:txBody>
      </p:sp>
      <p:sp>
        <p:nvSpPr>
          <p:cNvPr id="51211" name="TextBox 13"/>
          <p:cNvSpPr txBox="1">
            <a:spLocks noChangeArrowheads="1"/>
          </p:cNvSpPr>
          <p:nvPr/>
        </p:nvSpPr>
        <p:spPr bwMode="auto">
          <a:xfrm>
            <a:off x="2514600" y="2286000"/>
            <a:ext cx="1219200" cy="461963"/>
          </a:xfrm>
          <a:prstGeom prst="rect">
            <a:avLst/>
          </a:prstGeom>
          <a:noFill/>
          <a:ln w="9525">
            <a:noFill/>
            <a:miter lim="800000"/>
            <a:headEnd/>
            <a:tailEnd/>
          </a:ln>
        </p:spPr>
        <p:txBody>
          <a:bodyPr>
            <a:prstTxWarp prst="textNoShape">
              <a:avLst/>
            </a:prstTxWarp>
            <a:spAutoFit/>
          </a:bodyPr>
          <a:lstStyle/>
          <a:p>
            <a:pPr algn="l" eaLnBrk="0" hangingPunct="0"/>
            <a:r>
              <a:rPr lang="en-US"/>
              <a:t>30,000</a:t>
            </a:r>
          </a:p>
        </p:txBody>
      </p:sp>
      <p:sp>
        <p:nvSpPr>
          <p:cNvPr id="51212" name="TextBox 14"/>
          <p:cNvSpPr txBox="1">
            <a:spLocks noChangeArrowheads="1"/>
          </p:cNvSpPr>
          <p:nvPr/>
        </p:nvSpPr>
        <p:spPr bwMode="auto">
          <a:xfrm>
            <a:off x="4648200" y="2362200"/>
            <a:ext cx="1219200" cy="461963"/>
          </a:xfrm>
          <a:prstGeom prst="rect">
            <a:avLst/>
          </a:prstGeom>
          <a:noFill/>
          <a:ln w="9525">
            <a:noFill/>
            <a:miter lim="800000"/>
            <a:headEnd/>
            <a:tailEnd/>
          </a:ln>
        </p:spPr>
        <p:txBody>
          <a:bodyPr>
            <a:prstTxWarp prst="textNoShape">
              <a:avLst/>
            </a:prstTxWarp>
            <a:spAutoFit/>
          </a:bodyPr>
          <a:lstStyle/>
          <a:p>
            <a:pPr algn="l" eaLnBrk="0" hangingPunct="0"/>
            <a:r>
              <a:rPr lang="en-US"/>
              <a:t>20,000</a:t>
            </a:r>
          </a:p>
        </p:txBody>
      </p:sp>
      <p:sp>
        <p:nvSpPr>
          <p:cNvPr id="51213" name="TextBox 15"/>
          <p:cNvSpPr txBox="1">
            <a:spLocks noChangeArrowheads="1"/>
          </p:cNvSpPr>
          <p:nvPr/>
        </p:nvSpPr>
        <p:spPr bwMode="auto">
          <a:xfrm>
            <a:off x="6705600" y="2362200"/>
            <a:ext cx="1219200" cy="461963"/>
          </a:xfrm>
          <a:prstGeom prst="rect">
            <a:avLst/>
          </a:prstGeom>
          <a:noFill/>
          <a:ln w="9525">
            <a:noFill/>
            <a:miter lim="800000"/>
            <a:headEnd/>
            <a:tailEnd/>
          </a:ln>
        </p:spPr>
        <p:txBody>
          <a:bodyPr>
            <a:prstTxWarp prst="textNoShape">
              <a:avLst/>
            </a:prstTxWarp>
            <a:spAutoFit/>
          </a:bodyPr>
          <a:lstStyle/>
          <a:p>
            <a:pPr algn="l" eaLnBrk="0" hangingPunct="0"/>
            <a:r>
              <a:rPr lang="en-US"/>
              <a:t>10,000</a:t>
            </a:r>
          </a:p>
        </p:txBody>
      </p:sp>
      <p:sp>
        <p:nvSpPr>
          <p:cNvPr id="51214" name="TextBox 13"/>
          <p:cNvSpPr txBox="1">
            <a:spLocks noChangeArrowheads="1"/>
          </p:cNvSpPr>
          <p:nvPr/>
        </p:nvSpPr>
        <p:spPr bwMode="auto">
          <a:xfrm>
            <a:off x="7772400" y="762000"/>
            <a:ext cx="1371600" cy="461963"/>
          </a:xfrm>
          <a:prstGeom prst="rect">
            <a:avLst/>
          </a:prstGeom>
          <a:noFill/>
          <a:ln w="9525">
            <a:noFill/>
            <a:miter lim="800000"/>
            <a:headEnd/>
            <a:tailEnd/>
          </a:ln>
        </p:spPr>
        <p:txBody>
          <a:bodyPr>
            <a:prstTxWarp prst="textNoShape">
              <a:avLst/>
            </a:prstTxWarp>
            <a:spAutoFit/>
          </a:bodyPr>
          <a:lstStyle/>
          <a:p>
            <a:pPr algn="l" eaLnBrk="0" hangingPunct="0"/>
            <a:r>
              <a:rPr lang="en-US"/>
              <a:t>sputnik</a:t>
            </a:r>
          </a:p>
        </p:txBody>
      </p:sp>
      <p:cxnSp>
        <p:nvCxnSpPr>
          <p:cNvPr id="51215" name="Straight Arrow Connector 15"/>
          <p:cNvCxnSpPr>
            <a:cxnSpLocks noChangeShapeType="1"/>
          </p:cNvCxnSpPr>
          <p:nvPr/>
        </p:nvCxnSpPr>
        <p:spPr bwMode="auto">
          <a:xfrm rot="16200000" flipH="1">
            <a:off x="7924800" y="1828800"/>
            <a:ext cx="1752600" cy="685800"/>
          </a:xfrm>
          <a:prstGeom prst="straightConnector1">
            <a:avLst/>
          </a:prstGeom>
          <a:noFill/>
          <a:ln w="9525">
            <a:solidFill>
              <a:schemeClr val="tx1"/>
            </a:solidFill>
            <a:round/>
            <a:headEnd/>
            <a:tailEnd type="arrow" w="med" len="med"/>
          </a:ln>
        </p:spPr>
      </p:cxnSp>
      <p:sp>
        <p:nvSpPr>
          <p:cNvPr id="51216" name="TextBox 17"/>
          <p:cNvSpPr txBox="1">
            <a:spLocks noChangeArrowheads="1"/>
          </p:cNvSpPr>
          <p:nvPr/>
        </p:nvSpPr>
        <p:spPr bwMode="auto">
          <a:xfrm>
            <a:off x="5943600" y="3733800"/>
            <a:ext cx="2362200" cy="830997"/>
          </a:xfrm>
          <a:prstGeom prst="rect">
            <a:avLst/>
          </a:prstGeom>
          <a:noFill/>
          <a:ln w="9525">
            <a:noFill/>
            <a:miter lim="800000"/>
            <a:headEnd/>
            <a:tailEnd/>
          </a:ln>
        </p:spPr>
        <p:txBody>
          <a:bodyPr wrap="square">
            <a:prstTxWarp prst="textNoShape">
              <a:avLst/>
            </a:prstTxWarp>
            <a:spAutoFit/>
          </a:bodyPr>
          <a:lstStyle/>
          <a:p>
            <a:pPr algn="l" eaLnBrk="0" hangingPunct="0"/>
            <a:r>
              <a:rPr lang="en-US" dirty="0" smtClean="0"/>
              <a:t>American Constitution</a:t>
            </a:r>
            <a:endParaRPr lang="en-US" dirty="0"/>
          </a:p>
        </p:txBody>
      </p:sp>
      <p:cxnSp>
        <p:nvCxnSpPr>
          <p:cNvPr id="51217" name="Straight Arrow Connector 18"/>
          <p:cNvCxnSpPr>
            <a:cxnSpLocks noChangeShapeType="1"/>
          </p:cNvCxnSpPr>
          <p:nvPr/>
        </p:nvCxnSpPr>
        <p:spPr bwMode="auto">
          <a:xfrm flipV="1">
            <a:off x="7772400" y="3048000"/>
            <a:ext cx="1371600" cy="762000"/>
          </a:xfrm>
          <a:prstGeom prst="straightConnector1">
            <a:avLst/>
          </a:prstGeom>
          <a:noFill/>
          <a:ln w="9525">
            <a:solidFill>
              <a:schemeClr val="tx1"/>
            </a:solidFill>
            <a:round/>
            <a:headEnd/>
            <a:tailEnd type="arrow" w="med" len="med"/>
          </a:ln>
        </p:spPr>
      </p:cxnSp>
      <p:sp>
        <p:nvSpPr>
          <p:cNvPr id="51218" name="TextBox 23"/>
          <p:cNvSpPr txBox="1">
            <a:spLocks noChangeArrowheads="1"/>
          </p:cNvSpPr>
          <p:nvPr/>
        </p:nvSpPr>
        <p:spPr bwMode="auto">
          <a:xfrm>
            <a:off x="6781800" y="228600"/>
            <a:ext cx="990600" cy="461665"/>
          </a:xfrm>
          <a:prstGeom prst="rect">
            <a:avLst/>
          </a:prstGeom>
          <a:noFill/>
          <a:ln w="9525">
            <a:noFill/>
            <a:miter lim="800000"/>
            <a:headEnd/>
            <a:tailEnd/>
          </a:ln>
        </p:spPr>
        <p:txBody>
          <a:bodyPr wrap="square">
            <a:prstTxWarp prst="textNoShape">
              <a:avLst/>
            </a:prstTxWarp>
            <a:spAutoFit/>
          </a:bodyPr>
          <a:lstStyle/>
          <a:p>
            <a:pPr algn="l" eaLnBrk="0" hangingPunct="0"/>
            <a:r>
              <a:rPr lang="en-US" dirty="0"/>
              <a:t>Giza</a:t>
            </a:r>
          </a:p>
        </p:txBody>
      </p:sp>
      <p:cxnSp>
        <p:nvCxnSpPr>
          <p:cNvPr id="51219" name="Straight Arrow Connector 24"/>
          <p:cNvCxnSpPr>
            <a:cxnSpLocks noChangeShapeType="1"/>
          </p:cNvCxnSpPr>
          <p:nvPr/>
        </p:nvCxnSpPr>
        <p:spPr bwMode="auto">
          <a:xfrm rot="16200000" flipH="1">
            <a:off x="6705600" y="1295400"/>
            <a:ext cx="2286000" cy="1219200"/>
          </a:xfrm>
          <a:prstGeom prst="straightConnector1">
            <a:avLst/>
          </a:prstGeom>
          <a:noFill/>
          <a:ln w="9525">
            <a:solidFill>
              <a:schemeClr val="tx1"/>
            </a:solidFill>
            <a:round/>
            <a:headEnd/>
            <a:tailEnd type="arrow" w="med" len="med"/>
          </a:ln>
        </p:spPr>
      </p:cxnSp>
      <p:sp>
        <p:nvSpPr>
          <p:cNvPr id="77844" name="TextBox 26"/>
          <p:cNvSpPr txBox="1">
            <a:spLocks noChangeArrowheads="1"/>
          </p:cNvSpPr>
          <p:nvPr/>
        </p:nvSpPr>
        <p:spPr bwMode="auto">
          <a:xfrm>
            <a:off x="609600" y="609600"/>
            <a:ext cx="1371600" cy="1200328"/>
          </a:xfrm>
          <a:prstGeom prst="rect">
            <a:avLst/>
          </a:prstGeom>
          <a:noFill/>
          <a:ln w="9525">
            <a:noFill/>
            <a:miter lim="800000"/>
            <a:headEnd/>
            <a:tailEnd/>
          </a:ln>
        </p:spPr>
        <p:txBody>
          <a:bodyPr>
            <a:prstTxWarp prst="textNoShape">
              <a:avLst/>
            </a:prstTxWarp>
            <a:spAutoFit/>
          </a:bodyPr>
          <a:lstStyle/>
          <a:p>
            <a:pPr algn="l" eaLnBrk="0" hangingPunct="0">
              <a:defRPr/>
            </a:pPr>
            <a:r>
              <a:rPr lang="en-US" b="1" dirty="0">
                <a:solidFill>
                  <a:schemeClr val="accent4">
                    <a:lumMod val="50000"/>
                  </a:schemeClr>
                </a:solidFill>
              </a:rPr>
              <a:t>Mungo</a:t>
            </a:r>
            <a:r>
              <a:rPr lang="en-US" b="1" dirty="0" smtClean="0">
                <a:solidFill>
                  <a:schemeClr val="accent4">
                    <a:lumMod val="50000"/>
                  </a:schemeClr>
                </a:solidFill>
              </a:rPr>
              <a:t> Woman &amp; Man</a:t>
            </a:r>
            <a:endParaRPr lang="en-US" b="1" dirty="0">
              <a:solidFill>
                <a:schemeClr val="accent4">
                  <a:lumMod val="50000"/>
                </a:schemeClr>
              </a:solidFill>
            </a:endParaRPr>
          </a:p>
        </p:txBody>
      </p:sp>
      <p:cxnSp>
        <p:nvCxnSpPr>
          <p:cNvPr id="51221" name="Straight Arrow Connector 27"/>
          <p:cNvCxnSpPr>
            <a:cxnSpLocks noChangeShapeType="1"/>
          </p:cNvCxnSpPr>
          <p:nvPr/>
        </p:nvCxnSpPr>
        <p:spPr bwMode="auto">
          <a:xfrm rot="5400000">
            <a:off x="304800" y="1905000"/>
            <a:ext cx="1676400" cy="457200"/>
          </a:xfrm>
          <a:prstGeom prst="straightConnector1">
            <a:avLst/>
          </a:prstGeom>
          <a:noFill/>
          <a:ln w="9525">
            <a:solidFill>
              <a:schemeClr val="tx1"/>
            </a:solidFill>
            <a:round/>
            <a:headEnd/>
            <a:tailEnd type="arrow" w="med" len="med"/>
          </a:ln>
        </p:spPr>
      </p:cxnSp>
      <p:sp>
        <p:nvSpPr>
          <p:cNvPr id="51222" name="TextBox 29"/>
          <p:cNvSpPr txBox="1">
            <a:spLocks noChangeArrowheads="1"/>
          </p:cNvSpPr>
          <p:nvPr/>
        </p:nvSpPr>
        <p:spPr bwMode="auto">
          <a:xfrm>
            <a:off x="6934200" y="4876800"/>
            <a:ext cx="2209800" cy="461665"/>
          </a:xfrm>
          <a:prstGeom prst="rect">
            <a:avLst/>
          </a:prstGeom>
          <a:noFill/>
          <a:ln w="9525">
            <a:noFill/>
            <a:miter lim="800000"/>
            <a:headEnd/>
            <a:tailEnd/>
          </a:ln>
        </p:spPr>
        <p:txBody>
          <a:bodyPr wrap="square">
            <a:prstTxWarp prst="textNoShape">
              <a:avLst/>
            </a:prstTxWarp>
            <a:spAutoFit/>
          </a:bodyPr>
          <a:lstStyle/>
          <a:p>
            <a:pPr algn="l" eaLnBrk="0" hangingPunct="0"/>
            <a:r>
              <a:rPr lang="en-US" dirty="0" smtClean="0"/>
              <a:t>Machu Picchu</a:t>
            </a:r>
            <a:endParaRPr lang="en-US" dirty="0"/>
          </a:p>
        </p:txBody>
      </p:sp>
      <p:cxnSp>
        <p:nvCxnSpPr>
          <p:cNvPr id="51223" name="Straight Arrow Connector 30"/>
          <p:cNvCxnSpPr>
            <a:cxnSpLocks noChangeShapeType="1"/>
            <a:endCxn id="137220" idx="1"/>
          </p:cNvCxnSpPr>
          <p:nvPr/>
        </p:nvCxnSpPr>
        <p:spPr bwMode="auto">
          <a:xfrm rot="5400000" flipH="1" flipV="1">
            <a:off x="7894638" y="3709988"/>
            <a:ext cx="1882775" cy="603250"/>
          </a:xfrm>
          <a:prstGeom prst="straightConnector1">
            <a:avLst/>
          </a:prstGeom>
          <a:noFill/>
          <a:ln w="9525">
            <a:solidFill>
              <a:schemeClr val="tx1"/>
            </a:solidFill>
            <a:round/>
            <a:headEnd/>
            <a:tailEnd type="arrow" w="med" len="med"/>
          </a:ln>
        </p:spPr>
      </p:cxnSp>
      <p:sp>
        <p:nvSpPr>
          <p:cNvPr id="51224" name="TextBox 33"/>
          <p:cNvSpPr txBox="1">
            <a:spLocks noChangeArrowheads="1"/>
          </p:cNvSpPr>
          <p:nvPr/>
        </p:nvSpPr>
        <p:spPr bwMode="auto">
          <a:xfrm>
            <a:off x="7467600" y="1371600"/>
            <a:ext cx="1676400" cy="461963"/>
          </a:xfrm>
          <a:prstGeom prst="rect">
            <a:avLst/>
          </a:prstGeom>
          <a:noFill/>
          <a:ln w="9525">
            <a:noFill/>
            <a:miter lim="800000"/>
            <a:headEnd/>
            <a:tailEnd/>
          </a:ln>
        </p:spPr>
        <p:txBody>
          <a:bodyPr>
            <a:prstTxWarp prst="textNoShape">
              <a:avLst/>
            </a:prstTxWarp>
            <a:spAutoFit/>
          </a:bodyPr>
          <a:lstStyle/>
          <a:p>
            <a:pPr algn="l" eaLnBrk="0" hangingPunct="0"/>
            <a:r>
              <a:rPr lang="en-US" dirty="0" smtClean="0"/>
              <a:t>Columbus</a:t>
            </a:r>
            <a:endParaRPr lang="en-US" dirty="0"/>
          </a:p>
        </p:txBody>
      </p:sp>
      <p:cxnSp>
        <p:nvCxnSpPr>
          <p:cNvPr id="51225" name="Straight Arrow Connector 34"/>
          <p:cNvCxnSpPr>
            <a:cxnSpLocks noChangeShapeType="1"/>
          </p:cNvCxnSpPr>
          <p:nvPr/>
        </p:nvCxnSpPr>
        <p:spPr bwMode="auto">
          <a:xfrm rot="16200000" flipH="1">
            <a:off x="8267700" y="2095500"/>
            <a:ext cx="1066800" cy="685800"/>
          </a:xfrm>
          <a:prstGeom prst="straightConnector1">
            <a:avLst/>
          </a:prstGeom>
          <a:noFill/>
          <a:ln w="9525">
            <a:solidFill>
              <a:schemeClr val="tx1"/>
            </a:solidFill>
            <a:round/>
            <a:headEnd/>
            <a:tailEnd type="arrow" w="med" len="med"/>
          </a:ln>
        </p:spPr>
      </p:cxnSp>
      <p:sp>
        <p:nvSpPr>
          <p:cNvPr id="51226" name="TextBox 36"/>
          <p:cNvSpPr txBox="1">
            <a:spLocks noChangeArrowheads="1"/>
          </p:cNvSpPr>
          <p:nvPr/>
        </p:nvSpPr>
        <p:spPr bwMode="auto">
          <a:xfrm>
            <a:off x="0" y="4572000"/>
            <a:ext cx="1371600" cy="830263"/>
          </a:xfrm>
          <a:prstGeom prst="rect">
            <a:avLst/>
          </a:prstGeom>
          <a:noFill/>
          <a:ln w="9525">
            <a:noFill/>
            <a:miter lim="800000"/>
            <a:headEnd/>
            <a:tailEnd/>
          </a:ln>
        </p:spPr>
        <p:txBody>
          <a:bodyPr>
            <a:prstTxWarp prst="textNoShape">
              <a:avLst/>
            </a:prstTxWarp>
            <a:spAutoFit/>
          </a:bodyPr>
          <a:lstStyle/>
          <a:p>
            <a:pPr algn="l" eaLnBrk="0" hangingPunct="0"/>
            <a:r>
              <a:rPr lang="en-US"/>
              <a:t>Mega Fauna</a:t>
            </a:r>
          </a:p>
        </p:txBody>
      </p:sp>
      <p:cxnSp>
        <p:nvCxnSpPr>
          <p:cNvPr id="51227" name="Straight Arrow Connector 37"/>
          <p:cNvCxnSpPr>
            <a:cxnSpLocks noChangeShapeType="1"/>
          </p:cNvCxnSpPr>
          <p:nvPr/>
        </p:nvCxnSpPr>
        <p:spPr bwMode="auto">
          <a:xfrm rot="5400000" flipH="1" flipV="1">
            <a:off x="381000" y="3581400"/>
            <a:ext cx="1371600" cy="457200"/>
          </a:xfrm>
          <a:prstGeom prst="straightConnector1">
            <a:avLst/>
          </a:prstGeom>
          <a:noFill/>
          <a:ln w="9525">
            <a:solidFill>
              <a:schemeClr val="tx1"/>
            </a:solidFill>
            <a:round/>
            <a:headEnd/>
            <a:tailEnd type="arrow" w="med" len="med"/>
          </a:ln>
        </p:spPr>
      </p:cxnSp>
      <p:sp>
        <p:nvSpPr>
          <p:cNvPr id="51228" name="TextBox 41"/>
          <p:cNvSpPr txBox="1">
            <a:spLocks noChangeArrowheads="1"/>
          </p:cNvSpPr>
          <p:nvPr/>
        </p:nvSpPr>
        <p:spPr bwMode="auto">
          <a:xfrm>
            <a:off x="4953000" y="5334000"/>
            <a:ext cx="1371600" cy="830263"/>
          </a:xfrm>
          <a:prstGeom prst="rect">
            <a:avLst/>
          </a:prstGeom>
          <a:noFill/>
          <a:ln w="9525">
            <a:noFill/>
            <a:miter lim="800000"/>
            <a:headEnd/>
            <a:tailEnd/>
          </a:ln>
        </p:spPr>
        <p:txBody>
          <a:bodyPr>
            <a:prstTxWarp prst="textNoShape">
              <a:avLst/>
            </a:prstTxWarp>
            <a:spAutoFit/>
          </a:bodyPr>
          <a:lstStyle/>
          <a:p>
            <a:pPr algn="l" eaLnBrk="0" hangingPunct="0"/>
            <a:r>
              <a:rPr lang="en-US"/>
              <a:t>Last Ice Age</a:t>
            </a:r>
          </a:p>
        </p:txBody>
      </p:sp>
      <p:cxnSp>
        <p:nvCxnSpPr>
          <p:cNvPr id="51229" name="Straight Arrow Connector 42"/>
          <p:cNvCxnSpPr>
            <a:cxnSpLocks noChangeShapeType="1"/>
            <a:stCxn id="51228" idx="0"/>
          </p:cNvCxnSpPr>
          <p:nvPr/>
        </p:nvCxnSpPr>
        <p:spPr bwMode="auto">
          <a:xfrm rot="5400000" flipH="1" flipV="1">
            <a:off x="4572000" y="4114800"/>
            <a:ext cx="2286000" cy="152400"/>
          </a:xfrm>
          <a:prstGeom prst="straightConnector1">
            <a:avLst/>
          </a:prstGeom>
          <a:noFill/>
          <a:ln w="9525">
            <a:solidFill>
              <a:schemeClr val="tx1"/>
            </a:solidFill>
            <a:round/>
            <a:headEnd/>
            <a:tailEnd type="arrow" w="med" len="med"/>
          </a:ln>
        </p:spPr>
      </p:cxnSp>
      <p:sp>
        <p:nvSpPr>
          <p:cNvPr id="51230" name="TextBox 46"/>
          <p:cNvSpPr txBox="1">
            <a:spLocks noChangeArrowheads="1"/>
          </p:cNvSpPr>
          <p:nvPr/>
        </p:nvSpPr>
        <p:spPr bwMode="auto">
          <a:xfrm>
            <a:off x="7772400" y="4038600"/>
            <a:ext cx="1371600" cy="461963"/>
          </a:xfrm>
          <a:prstGeom prst="rect">
            <a:avLst/>
          </a:prstGeom>
          <a:noFill/>
          <a:ln w="9525">
            <a:noFill/>
            <a:miter lim="800000"/>
            <a:headEnd/>
            <a:tailEnd/>
          </a:ln>
        </p:spPr>
        <p:txBody>
          <a:bodyPr>
            <a:prstTxWarp prst="textNoShape">
              <a:avLst/>
            </a:prstTxWarp>
            <a:spAutoFit/>
          </a:bodyPr>
          <a:lstStyle/>
          <a:p>
            <a:pPr algn="l" eaLnBrk="0" hangingPunct="0"/>
            <a:r>
              <a:rPr lang="en-US"/>
              <a:t>Roman</a:t>
            </a:r>
          </a:p>
        </p:txBody>
      </p:sp>
      <p:cxnSp>
        <p:nvCxnSpPr>
          <p:cNvPr id="51231" name="Straight Arrow Connector 47"/>
          <p:cNvCxnSpPr>
            <a:cxnSpLocks noChangeShapeType="1"/>
          </p:cNvCxnSpPr>
          <p:nvPr/>
        </p:nvCxnSpPr>
        <p:spPr bwMode="auto">
          <a:xfrm rot="5400000" flipH="1" flipV="1">
            <a:off x="8343900" y="3314700"/>
            <a:ext cx="1143000" cy="457200"/>
          </a:xfrm>
          <a:prstGeom prst="straightConnector1">
            <a:avLst/>
          </a:prstGeom>
          <a:noFill/>
          <a:ln w="9525">
            <a:solidFill>
              <a:schemeClr val="tx1"/>
            </a:solidFill>
            <a:round/>
            <a:headEnd/>
            <a:tailEnd type="arrow" w="med" len="med"/>
          </a:ln>
        </p:spPr>
      </p:cxnSp>
      <p:sp>
        <p:nvSpPr>
          <p:cNvPr id="51232" name="TextBox 52"/>
          <p:cNvSpPr txBox="1">
            <a:spLocks noChangeArrowheads="1"/>
          </p:cNvSpPr>
          <p:nvPr/>
        </p:nvSpPr>
        <p:spPr bwMode="auto">
          <a:xfrm>
            <a:off x="3733800" y="685800"/>
            <a:ext cx="1600200" cy="830997"/>
          </a:xfrm>
          <a:prstGeom prst="rect">
            <a:avLst/>
          </a:prstGeom>
          <a:noFill/>
          <a:ln w="9525">
            <a:noFill/>
            <a:miter lim="800000"/>
            <a:headEnd/>
            <a:tailEnd/>
          </a:ln>
        </p:spPr>
        <p:txBody>
          <a:bodyPr>
            <a:prstTxWarp prst="textNoShape">
              <a:avLst/>
            </a:prstTxWarp>
            <a:spAutoFit/>
          </a:bodyPr>
          <a:lstStyle/>
          <a:p>
            <a:pPr algn="l" eaLnBrk="0" hangingPunct="0"/>
            <a:r>
              <a:rPr lang="en-US" dirty="0" smtClean="0">
                <a:solidFill>
                  <a:srgbClr val="000090"/>
                </a:solidFill>
              </a:rPr>
              <a:t>Mungo footprints</a:t>
            </a:r>
            <a:endParaRPr lang="en-US" dirty="0">
              <a:solidFill>
                <a:srgbClr val="000090"/>
              </a:solidFill>
            </a:endParaRPr>
          </a:p>
        </p:txBody>
      </p:sp>
      <p:cxnSp>
        <p:nvCxnSpPr>
          <p:cNvPr id="51233" name="Straight Arrow Connector 53"/>
          <p:cNvCxnSpPr>
            <a:cxnSpLocks noChangeShapeType="1"/>
          </p:cNvCxnSpPr>
          <p:nvPr/>
        </p:nvCxnSpPr>
        <p:spPr bwMode="auto">
          <a:xfrm rot="16200000" flipH="1">
            <a:off x="4038600" y="1905000"/>
            <a:ext cx="1524000" cy="609600"/>
          </a:xfrm>
          <a:prstGeom prst="straightConnector1">
            <a:avLst/>
          </a:prstGeom>
          <a:noFill/>
          <a:ln w="9525">
            <a:solidFill>
              <a:schemeClr val="tx1"/>
            </a:solidFill>
            <a:round/>
            <a:headEnd/>
            <a:tailEnd type="arrow" w="med" len="med"/>
          </a:ln>
        </p:spPr>
      </p:cxnSp>
      <p:sp>
        <p:nvSpPr>
          <p:cNvPr id="51234" name="TextBox 54"/>
          <p:cNvSpPr txBox="1">
            <a:spLocks noChangeArrowheads="1"/>
          </p:cNvSpPr>
          <p:nvPr/>
        </p:nvSpPr>
        <p:spPr bwMode="auto">
          <a:xfrm>
            <a:off x="5486400" y="1371600"/>
            <a:ext cx="1600200" cy="461963"/>
          </a:xfrm>
          <a:prstGeom prst="rect">
            <a:avLst/>
          </a:prstGeom>
          <a:noFill/>
          <a:ln w="9525">
            <a:noFill/>
            <a:miter lim="800000"/>
            <a:headEnd/>
            <a:tailEnd/>
          </a:ln>
        </p:spPr>
        <p:txBody>
          <a:bodyPr>
            <a:prstTxWarp prst="textNoShape">
              <a:avLst/>
            </a:prstTxWarp>
            <a:spAutoFit/>
          </a:bodyPr>
          <a:lstStyle/>
          <a:p>
            <a:pPr algn="l" eaLnBrk="0" hangingPunct="0"/>
            <a:r>
              <a:rPr lang="en-US"/>
              <a:t>Tasmania</a:t>
            </a:r>
          </a:p>
        </p:txBody>
      </p:sp>
      <p:cxnSp>
        <p:nvCxnSpPr>
          <p:cNvPr id="51235" name="Straight Arrow Connector 55"/>
          <p:cNvCxnSpPr>
            <a:cxnSpLocks noChangeShapeType="1"/>
          </p:cNvCxnSpPr>
          <p:nvPr/>
        </p:nvCxnSpPr>
        <p:spPr bwMode="auto">
          <a:xfrm rot="16200000" flipH="1">
            <a:off x="5905500" y="2171700"/>
            <a:ext cx="1066800" cy="533400"/>
          </a:xfrm>
          <a:prstGeom prst="straightConnector1">
            <a:avLst/>
          </a:prstGeom>
          <a:noFill/>
          <a:ln w="9525">
            <a:solidFill>
              <a:schemeClr val="tx1"/>
            </a:solidFill>
            <a:round/>
            <a:headEnd/>
            <a:tailEnd type="arrow" w="med" len="med"/>
          </a:ln>
        </p:spPr>
      </p:cxnSp>
      <p:sp>
        <p:nvSpPr>
          <p:cNvPr id="42" name="TextBox 41"/>
          <p:cNvSpPr txBox="1"/>
          <p:nvPr/>
        </p:nvSpPr>
        <p:spPr>
          <a:xfrm>
            <a:off x="5334000" y="762000"/>
            <a:ext cx="2057400" cy="461665"/>
          </a:xfrm>
          <a:prstGeom prst="rect">
            <a:avLst/>
          </a:prstGeom>
          <a:noFill/>
        </p:spPr>
        <p:txBody>
          <a:bodyPr wrap="square" rtlCol="0">
            <a:spAutoFit/>
          </a:bodyPr>
          <a:lstStyle/>
          <a:p>
            <a:r>
              <a:rPr lang="en-US" dirty="0" smtClean="0"/>
              <a:t>Stone </a:t>
            </a:r>
            <a:r>
              <a:rPr lang="en-US" dirty="0" err="1" smtClean="0"/>
              <a:t>Henge</a:t>
            </a:r>
            <a:endParaRPr lang="en-US" dirty="0"/>
          </a:p>
        </p:txBody>
      </p:sp>
      <p:cxnSp>
        <p:nvCxnSpPr>
          <p:cNvPr id="43" name="Straight Arrow Connector 55"/>
          <p:cNvCxnSpPr>
            <a:cxnSpLocks noChangeShapeType="1"/>
          </p:cNvCxnSpPr>
          <p:nvPr/>
        </p:nvCxnSpPr>
        <p:spPr bwMode="auto">
          <a:xfrm rot="16200000" flipH="1">
            <a:off x="6781800" y="1447800"/>
            <a:ext cx="1828800" cy="1219200"/>
          </a:xfrm>
          <a:prstGeom prst="straightConnector1">
            <a:avLst/>
          </a:prstGeom>
          <a:noFill/>
          <a:ln w="9525">
            <a:solidFill>
              <a:schemeClr val="tx1"/>
            </a:solidFill>
            <a:round/>
            <a:headEnd/>
            <a:tailEnd type="arrow" w="med" len="med"/>
          </a:ln>
        </p:spPr>
      </p:cxnSp>
    </p:spTree>
  </p:cSld>
  <p:clrMapOvr>
    <a:masterClrMapping/>
  </p:clrMapOvr>
  <p:transition>
    <p:zoom dir="in"/>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9" name="Rectangle 7"/>
          <p:cNvSpPr>
            <a:spLocks noGrp="1"/>
          </p:cNvSpPr>
          <p:nvPr>
            <p:ph type="title" idx="4294967295"/>
          </p:nvPr>
        </p:nvSpPr>
        <p:spPr bwMode="auto"/>
        <p:txBody>
          <a:bodyPr wrap="square" lIns="91440" tIns="45720" rIns="91440" bIns="45720" numCol="1" anchorCtr="0" compatLnSpc="1">
            <a:prstTxWarp prst="textNoShape">
              <a:avLst/>
            </a:prstTxWarp>
          </a:bodyPr>
          <a:lstStyle/>
          <a:p>
            <a:pPr eaLnBrk="1" hangingPunct="1">
              <a:defRPr/>
            </a:pPr>
            <a:r>
              <a:rPr lang="en-AU" dirty="0">
                <a:ln>
                  <a:noFill/>
                </a:ln>
                <a:solidFill>
                  <a:schemeClr val="tx1"/>
                </a:solidFill>
                <a:effectLst/>
              </a:rPr>
              <a:t>timeline</a:t>
            </a:r>
          </a:p>
        </p:txBody>
      </p:sp>
      <p:grpSp>
        <p:nvGrpSpPr>
          <p:cNvPr id="52227" name="Group 4"/>
          <p:cNvGrpSpPr>
            <a:grpSpLocks/>
          </p:cNvGrpSpPr>
          <p:nvPr/>
        </p:nvGrpSpPr>
        <p:grpSpPr bwMode="auto">
          <a:xfrm>
            <a:off x="0" y="2276475"/>
            <a:ext cx="9144000" cy="2519363"/>
            <a:chOff x="0" y="1026"/>
            <a:chExt cx="5760" cy="1587"/>
          </a:xfrm>
        </p:grpSpPr>
        <p:pic>
          <p:nvPicPr>
            <p:cNvPr id="52242" name="Picture 5"/>
            <p:cNvPicPr>
              <a:picLocks noChangeAspect="1" noChangeArrowheads="1"/>
            </p:cNvPicPr>
            <p:nvPr/>
          </p:nvPicPr>
          <p:blipFill>
            <a:blip r:embed="rId2"/>
            <a:srcRect/>
            <a:stretch>
              <a:fillRect/>
            </a:stretch>
          </p:blipFill>
          <p:spPr bwMode="auto">
            <a:xfrm>
              <a:off x="0" y="1026"/>
              <a:ext cx="5760" cy="1430"/>
            </a:xfrm>
            <a:prstGeom prst="rect">
              <a:avLst/>
            </a:prstGeom>
            <a:noFill/>
            <a:ln w="9525">
              <a:noFill/>
              <a:miter lim="800000"/>
              <a:headEnd/>
              <a:tailEnd/>
            </a:ln>
          </p:spPr>
        </p:pic>
        <p:pic>
          <p:nvPicPr>
            <p:cNvPr id="52243" name="Picture 6"/>
            <p:cNvPicPr>
              <a:picLocks noChangeAspect="1" noChangeArrowheads="1"/>
            </p:cNvPicPr>
            <p:nvPr/>
          </p:nvPicPr>
          <p:blipFill>
            <a:blip r:embed="rId3"/>
            <a:srcRect b="46085"/>
            <a:stretch>
              <a:fillRect/>
            </a:stretch>
          </p:blipFill>
          <p:spPr bwMode="auto">
            <a:xfrm>
              <a:off x="0" y="1842"/>
              <a:ext cx="5760" cy="771"/>
            </a:xfrm>
            <a:prstGeom prst="rect">
              <a:avLst/>
            </a:prstGeom>
            <a:noFill/>
            <a:ln w="9525">
              <a:noFill/>
              <a:miter lim="800000"/>
              <a:headEnd/>
              <a:tailEnd/>
            </a:ln>
          </p:spPr>
        </p:pic>
      </p:grpSp>
      <p:sp>
        <p:nvSpPr>
          <p:cNvPr id="52228" name="Line 8"/>
          <p:cNvSpPr>
            <a:spLocks noChangeShapeType="1"/>
          </p:cNvSpPr>
          <p:nvPr/>
        </p:nvSpPr>
        <p:spPr bwMode="auto">
          <a:xfrm>
            <a:off x="1763713" y="1557338"/>
            <a:ext cx="287337" cy="15113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2229" name="Line 9"/>
          <p:cNvSpPr>
            <a:spLocks noChangeShapeType="1"/>
          </p:cNvSpPr>
          <p:nvPr/>
        </p:nvSpPr>
        <p:spPr bwMode="auto">
          <a:xfrm flipH="1">
            <a:off x="4211638" y="1989138"/>
            <a:ext cx="288925" cy="1152525"/>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2230" name="Line 13"/>
          <p:cNvSpPr>
            <a:spLocks noChangeShapeType="1"/>
          </p:cNvSpPr>
          <p:nvPr/>
        </p:nvSpPr>
        <p:spPr bwMode="auto">
          <a:xfrm flipH="1" flipV="1">
            <a:off x="468313" y="4797425"/>
            <a:ext cx="142875" cy="1368425"/>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2231" name="Line 14"/>
          <p:cNvSpPr>
            <a:spLocks noChangeShapeType="1"/>
          </p:cNvSpPr>
          <p:nvPr/>
        </p:nvSpPr>
        <p:spPr bwMode="auto">
          <a:xfrm flipH="1" flipV="1">
            <a:off x="3276600" y="4724400"/>
            <a:ext cx="142875" cy="1368425"/>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2232" name="Line 15"/>
          <p:cNvSpPr>
            <a:spLocks noChangeShapeType="1"/>
          </p:cNvSpPr>
          <p:nvPr/>
        </p:nvSpPr>
        <p:spPr bwMode="auto">
          <a:xfrm flipV="1">
            <a:off x="6732588" y="4724400"/>
            <a:ext cx="71437" cy="576263"/>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2233" name="Line 16"/>
          <p:cNvSpPr>
            <a:spLocks noChangeShapeType="1"/>
          </p:cNvSpPr>
          <p:nvPr/>
        </p:nvSpPr>
        <p:spPr bwMode="auto">
          <a:xfrm flipV="1">
            <a:off x="8763000" y="4572000"/>
            <a:ext cx="73025" cy="1368425"/>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2234" name="Text Box 18"/>
          <p:cNvSpPr txBox="1">
            <a:spLocks noChangeArrowheads="1"/>
          </p:cNvSpPr>
          <p:nvPr/>
        </p:nvSpPr>
        <p:spPr bwMode="auto">
          <a:xfrm>
            <a:off x="377093" y="1190625"/>
            <a:ext cx="1919165" cy="400110"/>
          </a:xfrm>
          <a:prstGeom prst="rect">
            <a:avLst/>
          </a:prstGeom>
          <a:noFill/>
          <a:ln w="9525">
            <a:noFill/>
            <a:miter lim="800000"/>
            <a:headEnd/>
            <a:tailEnd/>
          </a:ln>
        </p:spPr>
        <p:txBody>
          <a:bodyPr wrap="none">
            <a:prstTxWarp prst="textNoShape">
              <a:avLst/>
            </a:prstTxWarp>
            <a:spAutoFit/>
          </a:bodyPr>
          <a:lstStyle/>
          <a:p>
            <a:r>
              <a:rPr lang="en-AU" sz="2000" dirty="0"/>
              <a:t>Mungo</a:t>
            </a:r>
            <a:r>
              <a:rPr lang="en-AU" sz="2000" dirty="0" smtClean="0"/>
              <a:t> Woman</a:t>
            </a:r>
            <a:endParaRPr lang="en-AU" sz="2000" dirty="0"/>
          </a:p>
        </p:txBody>
      </p:sp>
      <p:sp>
        <p:nvSpPr>
          <p:cNvPr id="52235" name="Text Box 19"/>
          <p:cNvSpPr txBox="1">
            <a:spLocks noChangeArrowheads="1"/>
          </p:cNvSpPr>
          <p:nvPr/>
        </p:nvSpPr>
        <p:spPr bwMode="auto">
          <a:xfrm>
            <a:off x="3371850" y="1460500"/>
            <a:ext cx="2570163" cy="396875"/>
          </a:xfrm>
          <a:prstGeom prst="rect">
            <a:avLst/>
          </a:prstGeom>
          <a:noFill/>
          <a:ln w="9525">
            <a:noFill/>
            <a:miter lim="800000"/>
            <a:headEnd/>
            <a:tailEnd/>
          </a:ln>
        </p:spPr>
        <p:txBody>
          <a:bodyPr wrap="none">
            <a:prstTxWarp prst="textNoShape">
              <a:avLst/>
            </a:prstTxWarp>
            <a:spAutoFit/>
          </a:bodyPr>
          <a:lstStyle/>
          <a:p>
            <a:r>
              <a:rPr lang="en-AU" sz="2000"/>
              <a:t>People reach Europe</a:t>
            </a:r>
          </a:p>
        </p:txBody>
      </p:sp>
      <p:sp>
        <p:nvSpPr>
          <p:cNvPr id="52236" name="Text Box 20"/>
          <p:cNvSpPr txBox="1">
            <a:spLocks noChangeArrowheads="1"/>
          </p:cNvSpPr>
          <p:nvPr/>
        </p:nvSpPr>
        <p:spPr bwMode="auto">
          <a:xfrm>
            <a:off x="2514750" y="6092825"/>
            <a:ext cx="2765125" cy="400110"/>
          </a:xfrm>
          <a:prstGeom prst="rect">
            <a:avLst/>
          </a:prstGeom>
          <a:noFill/>
          <a:ln w="9525">
            <a:noFill/>
            <a:miter lim="800000"/>
            <a:headEnd/>
            <a:tailEnd/>
          </a:ln>
        </p:spPr>
        <p:txBody>
          <a:bodyPr wrap="none">
            <a:prstTxWarp prst="textNoShape">
              <a:avLst/>
            </a:prstTxWarp>
            <a:spAutoFit/>
          </a:bodyPr>
          <a:lstStyle/>
          <a:p>
            <a:r>
              <a:rPr lang="en-AU" sz="2000" dirty="0"/>
              <a:t>People reach </a:t>
            </a:r>
            <a:r>
              <a:rPr lang="en-AU" sz="2000" dirty="0" smtClean="0"/>
              <a:t>America</a:t>
            </a:r>
            <a:endParaRPr lang="en-AU" sz="2000" dirty="0"/>
          </a:p>
        </p:txBody>
      </p:sp>
      <p:sp>
        <p:nvSpPr>
          <p:cNvPr id="52237" name="Text Box 21"/>
          <p:cNvSpPr txBox="1">
            <a:spLocks noChangeArrowheads="1"/>
          </p:cNvSpPr>
          <p:nvPr/>
        </p:nvSpPr>
        <p:spPr bwMode="auto">
          <a:xfrm>
            <a:off x="0" y="6165850"/>
            <a:ext cx="2171700" cy="396875"/>
          </a:xfrm>
          <a:prstGeom prst="rect">
            <a:avLst/>
          </a:prstGeom>
          <a:noFill/>
          <a:ln w="9525">
            <a:noFill/>
            <a:miter lim="800000"/>
            <a:headEnd/>
            <a:tailEnd/>
          </a:ln>
        </p:spPr>
        <p:txBody>
          <a:bodyPr wrap="none">
            <a:prstTxWarp prst="textNoShape">
              <a:avLst/>
            </a:prstTxWarp>
            <a:spAutoFit/>
          </a:bodyPr>
          <a:lstStyle/>
          <a:p>
            <a:r>
              <a:rPr lang="en-AU" sz="2000"/>
              <a:t>Footprints formed</a:t>
            </a:r>
          </a:p>
        </p:txBody>
      </p:sp>
      <p:sp>
        <p:nvSpPr>
          <p:cNvPr id="52238" name="Text Box 22"/>
          <p:cNvSpPr txBox="1">
            <a:spLocks noChangeArrowheads="1"/>
          </p:cNvSpPr>
          <p:nvPr/>
        </p:nvSpPr>
        <p:spPr bwMode="auto">
          <a:xfrm>
            <a:off x="5435600" y="5373688"/>
            <a:ext cx="2217738" cy="396875"/>
          </a:xfrm>
          <a:prstGeom prst="rect">
            <a:avLst/>
          </a:prstGeom>
          <a:noFill/>
          <a:ln w="9525">
            <a:noFill/>
            <a:miter lim="800000"/>
            <a:headEnd/>
            <a:tailEnd/>
          </a:ln>
        </p:spPr>
        <p:txBody>
          <a:bodyPr wrap="none">
            <a:prstTxWarp prst="textNoShape">
              <a:avLst/>
            </a:prstTxWarp>
            <a:spAutoFit/>
          </a:bodyPr>
          <a:lstStyle/>
          <a:p>
            <a:r>
              <a:rPr lang="en-AU" sz="2000"/>
              <a:t>‘ancient’ pyramids</a:t>
            </a:r>
          </a:p>
        </p:txBody>
      </p:sp>
      <p:sp>
        <p:nvSpPr>
          <p:cNvPr id="52239" name="Text Box 23"/>
          <p:cNvSpPr txBox="1">
            <a:spLocks noChangeArrowheads="1"/>
          </p:cNvSpPr>
          <p:nvPr/>
        </p:nvSpPr>
        <p:spPr bwMode="auto">
          <a:xfrm>
            <a:off x="7372350" y="6021388"/>
            <a:ext cx="1411288" cy="708025"/>
          </a:xfrm>
          <a:prstGeom prst="rect">
            <a:avLst/>
          </a:prstGeom>
          <a:noFill/>
          <a:ln w="9525">
            <a:noFill/>
            <a:miter lim="800000"/>
            <a:headEnd/>
            <a:tailEnd/>
          </a:ln>
        </p:spPr>
        <p:txBody>
          <a:bodyPr wrap="none">
            <a:prstTxWarp prst="textNoShape">
              <a:avLst/>
            </a:prstTxWarp>
            <a:spAutoFit/>
          </a:bodyPr>
          <a:lstStyle/>
          <a:p>
            <a:r>
              <a:rPr lang="en-AU" sz="2000"/>
              <a:t>Australian </a:t>
            </a:r>
          </a:p>
          <a:p>
            <a:r>
              <a:rPr lang="en-AU" sz="2000"/>
              <a:t>Federation</a:t>
            </a:r>
          </a:p>
        </p:txBody>
      </p:sp>
      <p:sp>
        <p:nvSpPr>
          <p:cNvPr id="52240" name="Line 24"/>
          <p:cNvSpPr>
            <a:spLocks noChangeShapeType="1"/>
          </p:cNvSpPr>
          <p:nvPr/>
        </p:nvSpPr>
        <p:spPr bwMode="auto">
          <a:xfrm>
            <a:off x="8316913" y="1341438"/>
            <a:ext cx="647700" cy="17272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2241" name="Text Box 25"/>
          <p:cNvSpPr txBox="1">
            <a:spLocks noChangeArrowheads="1"/>
          </p:cNvSpPr>
          <p:nvPr/>
        </p:nvSpPr>
        <p:spPr bwMode="auto">
          <a:xfrm>
            <a:off x="6886432" y="836613"/>
            <a:ext cx="2151350" cy="400110"/>
          </a:xfrm>
          <a:prstGeom prst="rect">
            <a:avLst/>
          </a:prstGeom>
          <a:noFill/>
          <a:ln w="9525">
            <a:noFill/>
            <a:miter lim="800000"/>
            <a:headEnd/>
            <a:tailEnd/>
          </a:ln>
        </p:spPr>
        <p:txBody>
          <a:bodyPr wrap="none">
            <a:prstTxWarp prst="textNoShape">
              <a:avLst/>
            </a:prstTxWarp>
            <a:spAutoFit/>
          </a:bodyPr>
          <a:lstStyle/>
          <a:p>
            <a:r>
              <a:rPr lang="en-AU" sz="2000" dirty="0"/>
              <a:t>Glacial</a:t>
            </a:r>
            <a:r>
              <a:rPr lang="en-AU" sz="2000" dirty="0" smtClean="0"/>
              <a:t> maximum</a:t>
            </a:r>
            <a:endParaRPr lang="en-AU"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Text Placeholder 3"/>
          <p:cNvSpPr>
            <a:spLocks noGrp="1"/>
          </p:cNvSpPr>
          <p:nvPr>
            <p:ph type="body" sz="half" idx="2"/>
          </p:nvPr>
        </p:nvSpPr>
        <p:spPr>
          <a:xfrm>
            <a:off x="552450" y="1454150"/>
            <a:ext cx="8191500" cy="5403850"/>
          </a:xfrm>
        </p:spPr>
        <p:txBody>
          <a:bodyPr/>
          <a:lstStyle/>
          <a:p>
            <a:pPr eaLnBrk="1" hangingPunct="1">
              <a:buFont typeface="Wingdings" charset="2"/>
              <a:buNone/>
            </a:pPr>
            <a:r>
              <a:rPr lang="en-US" dirty="0"/>
              <a:t>   </a:t>
            </a:r>
            <a:r>
              <a:rPr lang="en-US" i="1" dirty="0"/>
              <a:t>History stretches from the distant past to the present, and provides a deeper understanding of present-day events as well as the enduring significance of earlier ones. </a:t>
            </a:r>
            <a:r>
              <a:rPr lang="en-US" i="1" dirty="0">
                <a:solidFill>
                  <a:srgbClr val="FFFF00"/>
                </a:solidFill>
              </a:rPr>
              <a:t>It introduces us to a variety of human experience, enables us to see the world through the eyes of others, and enriches our appreciation of the nature of change.</a:t>
            </a:r>
          </a:p>
          <a:p>
            <a:pPr eaLnBrk="1" hangingPunct="1">
              <a:buFont typeface="Wingdings" charset="2"/>
              <a:buNone/>
            </a:pPr>
            <a:r>
              <a:rPr lang="en-US" i="1" dirty="0"/>
              <a:t>			</a:t>
            </a:r>
            <a:r>
              <a:rPr lang="en-US" sz="2000" i="1" dirty="0"/>
              <a:t>Shape of the Australian Curriculum: History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00200"/>
            <a:ext cx="8229600" cy="1143000"/>
          </a:xfrm>
        </p:spPr>
        <p:txBody>
          <a:bodyPr>
            <a:normAutofit fontScale="90000"/>
          </a:bodyPr>
          <a:lstStyle/>
          <a:p>
            <a:r>
              <a:rPr lang="en-US" dirty="0" smtClean="0">
                <a:hlinkClick r:id="rId2"/>
              </a:rPr>
              <a:t>http://</a:t>
            </a:r>
            <a:r>
              <a:rPr lang="en-US" dirty="0" err="1" smtClean="0">
                <a:hlinkClick r:id="rId2"/>
              </a:rPr>
              <a:t>sahultime.monash.edu.au/explore.html</a:t>
            </a:r>
            <a:endParaRPr lang="en-US" dirty="0">
              <a:hlinkClick r:id="rId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57188" y="0"/>
            <a:ext cx="8786812" cy="1143000"/>
          </a:xfrm>
          <a:prstGeom prst="rect">
            <a:avLst/>
          </a:prstGeom>
          <a:noFill/>
          <a:ln w="9525">
            <a:noFill/>
            <a:miter lim="800000"/>
            <a:headEnd/>
            <a:tailEnd/>
          </a:ln>
        </p:spPr>
        <p:txBody>
          <a:bodyPr anchor="b">
            <a:prstTxWarp prst="textNoShape">
              <a:avLst/>
            </a:prstTxWarp>
          </a:bodyPr>
          <a:lstStyle/>
          <a:p>
            <a:pPr algn="l" eaLnBrk="0" hangingPunct="0">
              <a:lnSpc>
                <a:spcPct val="80000"/>
              </a:lnSpc>
              <a:defRPr/>
            </a:pPr>
            <a:r>
              <a:rPr lang="en-AU" sz="4000" kern="0">
                <a:solidFill>
                  <a:srgbClr val="B8B870"/>
                </a:solidFill>
                <a:latin typeface="+mj-lt"/>
                <a:ea typeface="+mj-ea"/>
                <a:cs typeface="+mj-cs"/>
              </a:rPr>
              <a:t>‘The very evidence of humanity itself....’</a:t>
            </a:r>
          </a:p>
        </p:txBody>
      </p:sp>
      <p:pic>
        <p:nvPicPr>
          <p:cNvPr id="74755" name="Picture 3"/>
          <p:cNvPicPr>
            <a:picLocks noChangeAspect="1" noChangeArrowheads="1"/>
          </p:cNvPicPr>
          <p:nvPr/>
        </p:nvPicPr>
        <p:blipFill>
          <a:blip r:embed="rId2"/>
          <a:srcRect/>
          <a:stretch>
            <a:fillRect/>
          </a:stretch>
        </p:blipFill>
        <p:spPr bwMode="auto">
          <a:xfrm>
            <a:off x="1285875" y="1374775"/>
            <a:ext cx="6929438" cy="5197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3"/>
          <a:srcRect/>
          <a:stretch>
            <a:fillRect/>
          </a:stretch>
        </p:blipFill>
        <p:spPr bwMode="auto">
          <a:xfrm>
            <a:off x="-180975" y="61913"/>
            <a:ext cx="10225088" cy="6799262"/>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fontAlgn="auto" hangingPunct="1">
              <a:spcAft>
                <a:spcPts val="0"/>
              </a:spcAft>
              <a:defRPr/>
            </a:pPr>
            <a:endParaRPr lang="en-AU">
              <a:ea typeface="+mj-ea"/>
              <a:cs typeface="+mj-cs"/>
            </a:endParaRPr>
          </a:p>
        </p:txBody>
      </p:sp>
      <p:pic>
        <p:nvPicPr>
          <p:cNvPr id="34819" name="Picture 2" descr="C:\Users\Michael\National Parks\EO Files\Westaway Projects\Fossil trackway\Leanne 29 10 07 a.jpg"/>
          <p:cNvPicPr>
            <a:picLocks noChangeAspect="1" noChangeArrowheads="1"/>
          </p:cNvPicPr>
          <p:nvPr/>
        </p:nvPicPr>
        <p:blipFill>
          <a:blip r:embed="rId2"/>
          <a:srcRect/>
          <a:stretch>
            <a:fillRect/>
          </a:stretch>
        </p:blipFill>
        <p:spPr bwMode="auto">
          <a:xfrm>
            <a:off x="384175" y="500063"/>
            <a:ext cx="8361363"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2133600"/>
            <a:ext cx="8229600" cy="1143000"/>
          </a:xfrm>
        </p:spPr>
        <p:txBody>
          <a:bodyPr>
            <a:normAutofit fontScale="90000"/>
          </a:bodyPr>
          <a:lstStyle/>
          <a:p>
            <a:r>
              <a:rPr lang="en-GB" i="1" dirty="0" smtClean="0"/>
              <a:t/>
            </a:r>
            <a:br>
              <a:rPr lang="en-GB" i="1" dirty="0" smtClean="0"/>
            </a:br>
            <a:r>
              <a:rPr lang="en-GB" i="1" dirty="0" smtClean="0"/>
              <a:t>“</a:t>
            </a:r>
            <a:r>
              <a:rPr lang="en-GB" i="1" dirty="0" smtClean="0"/>
              <a:t>imagine a place that can take you back in time…</a:t>
            </a:r>
            <a:r>
              <a:rPr lang="en-GB" i="1" dirty="0" smtClean="0"/>
              <a:t> </a:t>
            </a:r>
            <a:br>
              <a:rPr lang="en-GB" i="1" dirty="0" smtClean="0"/>
            </a:br>
            <a:r>
              <a:rPr lang="en-GB" i="1" dirty="0" smtClean="0"/>
              <a:t/>
            </a:r>
            <a:br>
              <a:rPr lang="en-GB" i="1" dirty="0" smtClean="0"/>
            </a:br>
            <a:r>
              <a:rPr lang="en-GB" dirty="0" smtClean="0"/>
              <a:t>The </a:t>
            </a:r>
            <a:r>
              <a:rPr lang="en-GB" dirty="0" smtClean="0"/>
              <a:t>Willandra Lakes World Heritage Area in New South Wales (NSW) Australia is one such place – taking you as far back as 50,000 years!</a:t>
            </a:r>
            <a:r>
              <a:rPr lang="en-GB" dirty="0" smtClean="0"/>
              <a:t>”</a:t>
            </a:r>
            <a:br>
              <a:rPr lang="en-GB" dirty="0" smtClean="0"/>
            </a:br>
            <a:r>
              <a:rPr lang="en-GB" dirty="0" smtClean="0"/>
              <a:t/>
            </a:r>
            <a:br>
              <a:rPr lang="en-GB" dirty="0" smtClean="0"/>
            </a:br>
            <a:r>
              <a:rPr lang="en-GB" dirty="0" smtClean="0"/>
              <a:t>Trish Albert – caring for country</a:t>
            </a:r>
            <a:r>
              <a:rPr lang="en-AU" dirty="0" smtClean="0"/>
              <a:t>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2438400"/>
            <a:ext cx="4343400" cy="2133600"/>
          </a:xfrm>
        </p:spPr>
        <p:txBody>
          <a:bodyPr/>
          <a:lstStyle/>
          <a:p>
            <a:pPr eaLnBrk="1" fontAlgn="auto" hangingPunct="1">
              <a:spcAft>
                <a:spcPts val="0"/>
              </a:spcAft>
              <a:defRPr/>
            </a:pPr>
            <a:endParaRPr lang="en-AU">
              <a:ea typeface="+mj-ea"/>
              <a:cs typeface="+mj-cs"/>
            </a:endParaRPr>
          </a:p>
        </p:txBody>
      </p:sp>
      <p:pic>
        <p:nvPicPr>
          <p:cNvPr id="82947" name="Picture 3"/>
          <p:cNvPicPr>
            <a:picLocks noChangeAspect="1" noChangeArrowheads="1"/>
          </p:cNvPicPr>
          <p:nvPr/>
        </p:nvPicPr>
        <p:blipFill>
          <a:blip r:embed="rId3"/>
          <a:srcRect/>
          <a:stretch>
            <a:fillRect/>
          </a:stretch>
        </p:blipFill>
        <p:spPr bwMode="auto">
          <a:xfrm>
            <a:off x="4419600" y="0"/>
            <a:ext cx="4565650" cy="6858000"/>
          </a:xfrm>
          <a:prstGeom prst="rect">
            <a:avLst/>
          </a:prstGeom>
          <a:noFill/>
          <a:ln w="9525">
            <a:noFill/>
            <a:miter lim="800000"/>
            <a:headEnd/>
            <a:tailEnd/>
          </a:ln>
        </p:spPr>
      </p:pic>
      <p:pic>
        <p:nvPicPr>
          <p:cNvPr id="82948" name="Picture 4"/>
          <p:cNvPicPr>
            <a:picLocks noChangeAspect="1" noChangeArrowheads="1"/>
          </p:cNvPicPr>
          <p:nvPr/>
        </p:nvPicPr>
        <p:blipFill>
          <a:blip r:embed="rId4"/>
          <a:srcRect/>
          <a:stretch>
            <a:fillRect/>
          </a:stretch>
        </p:blipFill>
        <p:spPr bwMode="auto">
          <a:xfrm>
            <a:off x="155575" y="333375"/>
            <a:ext cx="4116388" cy="619125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fontAlgn="auto" hangingPunct="1">
              <a:spcAft>
                <a:spcPts val="0"/>
              </a:spcAft>
              <a:defRPr/>
            </a:pPr>
            <a:endParaRPr lang="en-AU">
              <a:ea typeface="+mj-ea"/>
              <a:cs typeface="+mj-cs"/>
            </a:endParaRPr>
          </a:p>
        </p:txBody>
      </p:sp>
      <p:pic>
        <p:nvPicPr>
          <p:cNvPr id="35843" name="Picture 2" descr="gl7 for mw"/>
          <p:cNvPicPr>
            <a:picLocks noChangeAspect="1" noChangeArrowheads="1"/>
          </p:cNvPicPr>
          <p:nvPr/>
        </p:nvPicPr>
        <p:blipFill>
          <a:blip r:embed="rId2"/>
          <a:srcRect/>
          <a:stretch>
            <a:fillRect/>
          </a:stretch>
        </p:blipFill>
        <p:spPr bwMode="auto">
          <a:xfrm>
            <a:off x="-357188" y="-428625"/>
            <a:ext cx="6013451" cy="8501063"/>
          </a:xfrm>
          <a:prstGeom prst="rect">
            <a:avLst/>
          </a:prstGeom>
          <a:noFill/>
          <a:ln w="9525">
            <a:noFill/>
            <a:miter lim="800000"/>
            <a:headEnd/>
            <a:tailEnd/>
          </a:ln>
        </p:spPr>
      </p:pic>
      <p:pic>
        <p:nvPicPr>
          <p:cNvPr id="35844" name="Picture 2"/>
          <p:cNvPicPr>
            <a:picLocks noChangeAspect="1" noChangeArrowheads="1"/>
          </p:cNvPicPr>
          <p:nvPr/>
        </p:nvPicPr>
        <p:blipFill>
          <a:blip r:embed="rId3"/>
          <a:srcRect/>
          <a:stretch>
            <a:fillRect/>
          </a:stretch>
        </p:blipFill>
        <p:spPr bwMode="auto">
          <a:xfrm>
            <a:off x="4583113" y="0"/>
            <a:ext cx="456088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Placeholder 5" descr="IMGP0323.JPG"/>
          <p:cNvPicPr>
            <a:picLocks noGrp="1" noChangeAspect="1"/>
          </p:cNvPicPr>
          <p:nvPr>
            <p:ph type="pic" idx="1"/>
          </p:nvPr>
        </p:nvPicPr>
        <p:blipFill>
          <a:blip r:embed="rId2"/>
          <a:srcRect l="-54203" r="-54203"/>
          <a:stretch>
            <a:fillRect/>
          </a:stretch>
        </p:blipFill>
        <p:spPr/>
      </p:pic>
      <p:sp>
        <p:nvSpPr>
          <p:cNvPr id="39939" name="TextBox 6"/>
          <p:cNvSpPr txBox="1">
            <a:spLocks noChangeArrowheads="1"/>
          </p:cNvSpPr>
          <p:nvPr/>
        </p:nvSpPr>
        <p:spPr bwMode="auto">
          <a:xfrm>
            <a:off x="381000" y="4495800"/>
            <a:ext cx="2362200" cy="1200150"/>
          </a:xfrm>
          <a:prstGeom prst="rect">
            <a:avLst/>
          </a:prstGeom>
          <a:noFill/>
          <a:ln w="9525">
            <a:noFill/>
            <a:miter lim="800000"/>
            <a:headEnd/>
            <a:tailEnd/>
          </a:ln>
        </p:spPr>
        <p:txBody>
          <a:bodyPr>
            <a:prstTxWarp prst="textNoShape">
              <a:avLst/>
            </a:prstTxWarp>
            <a:spAutoFit/>
          </a:bodyPr>
          <a:lstStyle/>
          <a:p>
            <a:pPr algn="l" eaLnBrk="0" hangingPunct="0"/>
            <a:r>
              <a:rPr lang="en-US"/>
              <a:t>Archeologist</a:t>
            </a:r>
          </a:p>
          <a:p>
            <a:pPr algn="l" eaLnBrk="0" hangingPunct="0"/>
            <a:r>
              <a:rPr lang="en-US"/>
              <a:t>Harvey Johnson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900113" y="620713"/>
            <a:ext cx="7343775" cy="2559050"/>
          </a:xfrm>
          <a:effectLst>
            <a:outerShdw blurRad="63500" dist="38099" dir="2700000" algn="ctr" rotWithShape="0">
              <a:srgbClr val="000000">
                <a:alpha val="75000"/>
              </a:srgbClr>
            </a:outerShdw>
          </a:effectLst>
        </p:spPr>
        <p:txBody>
          <a:bodyPr/>
          <a:lstStyle/>
          <a:p>
            <a:pPr eaLnBrk="1" fontAlgn="auto" hangingPunct="1">
              <a:spcAft>
                <a:spcPts val="0"/>
              </a:spcAft>
              <a:defRPr/>
            </a:pPr>
            <a:r>
              <a:rPr lang="en-US" sz="6000">
                <a:solidFill>
                  <a:schemeClr val="bg1"/>
                </a:solidFill>
                <a:ea typeface="+mj-ea"/>
                <a:cs typeface="+mj-cs"/>
              </a:rPr>
              <a:t>Megafauna at Mungo</a:t>
            </a:r>
          </a:p>
        </p:txBody>
      </p:sp>
      <p:pic>
        <p:nvPicPr>
          <p:cNvPr id="41987" name="Picture 6"/>
          <p:cNvPicPr>
            <a:picLocks noChangeAspect="1" noChangeArrowheads="1"/>
          </p:cNvPicPr>
          <p:nvPr/>
        </p:nvPicPr>
        <p:blipFill>
          <a:blip r:embed="rId3"/>
          <a:srcRect/>
          <a:stretch>
            <a:fillRect/>
          </a:stretch>
        </p:blipFill>
        <p:spPr bwMode="auto">
          <a:xfrm>
            <a:off x="0" y="3357563"/>
            <a:ext cx="9144000" cy="2127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Placeholder 7" descr="IMGP0327.JPG"/>
          <p:cNvPicPr>
            <a:picLocks noGrp="1" noChangeAspect="1"/>
          </p:cNvPicPr>
          <p:nvPr>
            <p:ph sz="half" idx="1"/>
          </p:nvPr>
        </p:nvPicPr>
        <p:blipFill>
          <a:blip r:embed="rId2"/>
          <a:srcRect l="7594" t="-31277" b="-31277"/>
          <a:stretch>
            <a:fillRect/>
          </a:stretch>
        </p:blipFill>
        <p:spPr>
          <a:xfrm>
            <a:off x="0" y="-603250"/>
            <a:ext cx="5562600" cy="6500813"/>
          </a:xfrm>
        </p:spPr>
      </p:pic>
      <p:sp>
        <p:nvSpPr>
          <p:cNvPr id="40963" name="TextBox 24"/>
          <p:cNvSpPr txBox="1">
            <a:spLocks noChangeArrowheads="1"/>
          </p:cNvSpPr>
          <p:nvPr/>
        </p:nvSpPr>
        <p:spPr bwMode="auto">
          <a:xfrm>
            <a:off x="533400" y="5105400"/>
            <a:ext cx="3581400" cy="1200150"/>
          </a:xfrm>
          <a:prstGeom prst="rect">
            <a:avLst/>
          </a:prstGeom>
          <a:noFill/>
          <a:ln w="9525">
            <a:noFill/>
            <a:miter lim="800000"/>
            <a:headEnd/>
            <a:tailEnd/>
          </a:ln>
        </p:spPr>
        <p:txBody>
          <a:bodyPr>
            <a:prstTxWarp prst="textNoShape">
              <a:avLst/>
            </a:prstTxWarp>
            <a:spAutoFit/>
          </a:bodyPr>
          <a:lstStyle/>
          <a:p>
            <a:pPr algn="l" eaLnBrk="0" hangingPunct="0"/>
            <a:r>
              <a:rPr lang="en-US"/>
              <a:t>Budding archeologists with 45,000 year old Genyornis egg shell </a:t>
            </a:r>
          </a:p>
        </p:txBody>
      </p:sp>
      <p:pic>
        <p:nvPicPr>
          <p:cNvPr id="40964" name="Picture 6"/>
          <p:cNvPicPr>
            <a:picLocks noChangeAspect="1" noChangeArrowheads="1"/>
          </p:cNvPicPr>
          <p:nvPr/>
        </p:nvPicPr>
        <p:blipFill>
          <a:blip r:embed="rId3"/>
          <a:srcRect/>
          <a:stretch>
            <a:fillRect/>
          </a:stretch>
        </p:blipFill>
        <p:spPr bwMode="auto">
          <a:xfrm>
            <a:off x="4037013" y="1196975"/>
            <a:ext cx="5106987" cy="420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4" descr="MYC view from dune.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23" name="TextBox 5"/>
          <p:cNvSpPr txBox="1">
            <a:spLocks noChangeArrowheads="1"/>
          </p:cNvSpPr>
          <p:nvPr/>
        </p:nvSpPr>
        <p:spPr bwMode="auto">
          <a:xfrm>
            <a:off x="1357313" y="2286000"/>
            <a:ext cx="184150" cy="369888"/>
          </a:xfrm>
          <a:prstGeom prst="rect">
            <a:avLst/>
          </a:prstGeom>
          <a:noFill/>
          <a:ln w="9525">
            <a:noFill/>
            <a:miter lim="800000"/>
            <a:headEnd/>
            <a:tailEnd/>
          </a:ln>
        </p:spPr>
        <p:txBody>
          <a:bodyPr wrap="none">
            <a:prstTxWarp prst="textNoShape">
              <a:avLst/>
            </a:prstTxWarp>
            <a:spAutoFit/>
          </a:bodyPr>
          <a:lstStyle/>
          <a:p>
            <a:pPr algn="l" eaLnBrk="0" hangingPunct="0"/>
            <a:endParaRPr lang="en-AU">
              <a:latin typeface="Calibri" charset="0"/>
            </a:endParaRPr>
          </a:p>
        </p:txBody>
      </p:sp>
      <p:sp>
        <p:nvSpPr>
          <p:cNvPr id="30724" name="Rectangle 6"/>
          <p:cNvSpPr>
            <a:spLocks noChangeArrowheads="1"/>
          </p:cNvSpPr>
          <p:nvPr/>
        </p:nvSpPr>
        <p:spPr bwMode="auto">
          <a:xfrm>
            <a:off x="0" y="5380038"/>
            <a:ext cx="9144000" cy="1938992"/>
          </a:xfrm>
          <a:prstGeom prst="rect">
            <a:avLst/>
          </a:prstGeom>
          <a:solidFill>
            <a:schemeClr val="bg1"/>
          </a:solidFill>
          <a:ln w="9525">
            <a:noFill/>
            <a:miter lim="800000"/>
            <a:headEnd/>
            <a:tailEnd/>
          </a:ln>
        </p:spPr>
        <p:txBody>
          <a:bodyPr>
            <a:prstTxWarp prst="textNoShape">
              <a:avLst/>
            </a:prstTxWarp>
            <a:spAutoFit/>
          </a:bodyPr>
          <a:lstStyle/>
          <a:p>
            <a:pPr algn="l" eaLnBrk="0" hangingPunct="0"/>
            <a:r>
              <a:rPr lang="en-US" sz="3000" dirty="0">
                <a:latin typeface="Calibri" charset="0"/>
              </a:rPr>
              <a:t>The</a:t>
            </a:r>
            <a:r>
              <a:rPr lang="en-US" sz="3000" dirty="0" smtClean="0">
                <a:latin typeface="Calibri" charset="0"/>
              </a:rPr>
              <a:t> Mungo </a:t>
            </a:r>
            <a:r>
              <a:rPr lang="en-US" sz="3000" dirty="0" smtClean="0">
                <a:latin typeface="Calibri" charset="0"/>
              </a:rPr>
              <a:t>Youth </a:t>
            </a:r>
            <a:r>
              <a:rPr lang="en-US" sz="3000" dirty="0" smtClean="0">
                <a:latin typeface="Calibri" charset="0"/>
              </a:rPr>
              <a:t>C</a:t>
            </a:r>
            <a:r>
              <a:rPr lang="en-US" sz="3000" dirty="0" smtClean="0">
                <a:latin typeface="Calibri" charset="0"/>
              </a:rPr>
              <a:t>onference </a:t>
            </a:r>
            <a:r>
              <a:rPr lang="en-US" sz="3000" dirty="0">
                <a:latin typeface="Calibri" charset="0"/>
              </a:rPr>
              <a:t>occurs in a specifically constructed high tech tent community within the Willandra Lakes World Heritage area and Mungo National Park.</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8686800" cy="2392362"/>
          </a:xfrm>
        </p:spPr>
        <p:txBody>
          <a:bodyPr>
            <a:normAutofit/>
          </a:bodyPr>
          <a:lstStyle/>
          <a:p>
            <a:r>
              <a:rPr lang="en-US" dirty="0" smtClean="0">
                <a:hlinkClick r:id="rId2"/>
              </a:rPr>
              <a:t>Mungo Youth Project</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4" descr="Two Rivers School visit 01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7651" name="TextBox 5"/>
          <p:cNvSpPr txBox="1">
            <a:spLocks noChangeArrowheads="1"/>
          </p:cNvSpPr>
          <p:nvPr/>
        </p:nvSpPr>
        <p:spPr bwMode="auto">
          <a:xfrm>
            <a:off x="1357313" y="2286000"/>
            <a:ext cx="184150" cy="369888"/>
          </a:xfrm>
          <a:prstGeom prst="rect">
            <a:avLst/>
          </a:prstGeom>
          <a:noFill/>
          <a:ln w="9525">
            <a:noFill/>
            <a:miter lim="800000"/>
            <a:headEnd/>
            <a:tailEnd/>
          </a:ln>
        </p:spPr>
        <p:txBody>
          <a:bodyPr wrap="none">
            <a:prstTxWarp prst="textNoShape">
              <a:avLst/>
            </a:prstTxWarp>
            <a:spAutoFit/>
          </a:bodyPr>
          <a:lstStyle/>
          <a:p>
            <a:pPr algn="l" eaLnBrk="0" hangingPunct="0"/>
            <a:endParaRPr lang="en-AU">
              <a:latin typeface="Calibri" charset="0"/>
            </a:endParaRPr>
          </a:p>
        </p:txBody>
      </p:sp>
      <p:sp>
        <p:nvSpPr>
          <p:cNvPr id="27652" name="Rectangle 6"/>
          <p:cNvSpPr>
            <a:spLocks noChangeArrowheads="1"/>
          </p:cNvSpPr>
          <p:nvPr/>
        </p:nvSpPr>
        <p:spPr bwMode="auto">
          <a:xfrm>
            <a:off x="0" y="5703888"/>
            <a:ext cx="9144000" cy="1154112"/>
          </a:xfrm>
          <a:prstGeom prst="rect">
            <a:avLst/>
          </a:prstGeom>
          <a:solidFill>
            <a:schemeClr val="bg1"/>
          </a:solidFill>
          <a:ln w="9525">
            <a:noFill/>
            <a:miter lim="800000"/>
            <a:headEnd/>
            <a:tailEnd/>
          </a:ln>
        </p:spPr>
        <p:txBody>
          <a:bodyPr>
            <a:prstTxWarp prst="textNoShape">
              <a:avLst/>
            </a:prstTxWarp>
            <a:spAutoFit/>
          </a:bodyPr>
          <a:lstStyle/>
          <a:p>
            <a:pPr algn="l" eaLnBrk="0" hangingPunct="0"/>
            <a:r>
              <a:rPr lang="en-US" sz="2300" i="1">
                <a:latin typeface="Calibri" charset="0"/>
              </a:rPr>
              <a:t>Pre conference learning, supported by mentors, ensures that students know that the Willandra Lakes region World Heritage area, including Mungo National Park, informs a major story of humanity and of Australia.</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Content Placeholder 2" descr="MUNGO-7727.jpg"/>
          <p:cNvPicPr>
            <a:picLocks noGrp="1" noChangeAspect="1"/>
          </p:cNvPicPr>
          <p:nvPr>
            <p:ph/>
          </p:nvPr>
        </p:nvPicPr>
        <p:blipFill>
          <a:blip r:embed="rId2"/>
          <a:srcRect t="-2974" b="-2974"/>
          <a:stretch>
            <a:fillRect/>
          </a:stretch>
        </p:blipFill>
        <p:spPr>
          <a:xfrm>
            <a:off x="685800" y="609600"/>
            <a:ext cx="7772400" cy="548640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3"/>
          <p:cNvPicPr>
            <a:picLocks noChangeAspect="1"/>
          </p:cNvPicPr>
          <p:nvPr/>
        </p:nvPicPr>
        <p:blipFill>
          <a:blip r:embed="rId2"/>
          <a:srcRect/>
          <a:stretch>
            <a:fillRect/>
          </a:stretch>
        </p:blipFill>
        <p:spPr bwMode="auto">
          <a:xfrm>
            <a:off x="-579438" y="193675"/>
            <a:ext cx="9723438" cy="6470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830763" y="533400"/>
            <a:ext cx="3951287" cy="1431925"/>
          </a:xfrm>
        </p:spPr>
        <p:txBody>
          <a:bodyPr/>
          <a:lstStyle/>
          <a:p>
            <a:pPr eaLnBrk="1" fontAlgn="auto" hangingPunct="1">
              <a:spcAft>
                <a:spcPts val="0"/>
              </a:spcAft>
              <a:defRPr/>
            </a:pPr>
            <a:r>
              <a:rPr lang="en-US" dirty="0" smtClean="0">
                <a:ea typeface="+mj-ea"/>
                <a:cs typeface="+mj-cs"/>
              </a:rPr>
              <a:t>Acknowledge:</a:t>
            </a:r>
          </a:p>
        </p:txBody>
      </p:sp>
      <p:pic>
        <p:nvPicPr>
          <p:cNvPr id="21507" name="Picture 2"/>
          <p:cNvPicPr>
            <a:picLocks noGrp="1" noChangeAspect="1" noChangeArrowheads="1"/>
          </p:cNvPicPr>
          <p:nvPr>
            <p:ph type="pic" idx="1"/>
          </p:nvPr>
        </p:nvPicPr>
        <p:blipFill>
          <a:blip r:embed="rId2"/>
          <a:srcRect l="-3145" r="-3145"/>
          <a:stretch>
            <a:fillRect/>
          </a:stretch>
        </p:blipFill>
        <p:spPr>
          <a:xfrm>
            <a:off x="990600" y="430213"/>
            <a:ext cx="3840163" cy="5432425"/>
          </a:xfrm>
        </p:spPr>
      </p:pic>
      <p:sp>
        <p:nvSpPr>
          <p:cNvPr id="21508" name="Text Placeholder 4"/>
          <p:cNvSpPr>
            <a:spLocks noGrp="1"/>
          </p:cNvSpPr>
          <p:nvPr>
            <p:ph type="body" sz="half" idx="2"/>
          </p:nvPr>
        </p:nvSpPr>
        <p:spPr>
          <a:xfrm>
            <a:off x="5048250" y="2162175"/>
            <a:ext cx="3733800" cy="3700463"/>
          </a:xfrm>
        </p:spPr>
        <p:txBody>
          <a:bodyPr/>
          <a:lstStyle/>
          <a:p>
            <a:pPr eaLnBrk="1" hangingPunct="1"/>
            <a:r>
              <a:rPr lang="en-AU" sz="3200" dirty="0" smtClean="0"/>
              <a:t>We acknowledge</a:t>
            </a:r>
            <a:r>
              <a:rPr lang="en-AU" sz="3200" dirty="0" smtClean="0"/>
              <a:t> the </a:t>
            </a:r>
            <a:r>
              <a:rPr lang="en-AU" sz="3200" dirty="0"/>
              <a:t>traditional owners of this land,</a:t>
            </a:r>
            <a:r>
              <a:rPr lang="en-AU" sz="3200" dirty="0" smtClean="0"/>
              <a:t> and </a:t>
            </a:r>
            <a:r>
              <a:rPr lang="en-AU" sz="3200" dirty="0"/>
              <a:t>give respect to  elders past and present</a:t>
            </a:r>
            <a:endParaRPr lang="en-US" sz="3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1"/>
          <p:cNvPicPr>
            <a:picLocks noChangeAspect="1"/>
          </p:cNvPicPr>
          <p:nvPr/>
        </p:nvPicPr>
        <p:blipFill>
          <a:blip r:embed="rId2"/>
          <a:srcRect/>
          <a:stretch>
            <a:fillRect/>
          </a:stretch>
        </p:blipFill>
        <p:spPr bwMode="auto">
          <a:xfrm>
            <a:off x="0" y="368300"/>
            <a:ext cx="9144000" cy="612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6082" name="Object 2"/>
          <p:cNvGraphicFramePr>
            <a:graphicFrameLocks noChangeAspect="1"/>
          </p:cNvGraphicFramePr>
          <p:nvPr/>
        </p:nvGraphicFramePr>
        <p:xfrm>
          <a:off x="0" y="0"/>
          <a:ext cx="9144000" cy="6986588"/>
        </p:xfrm>
        <a:graphic>
          <a:graphicData uri="http://schemas.openxmlformats.org/presentationml/2006/ole">
            <p:oleObj spid="_x0000_s46082" name="Document" r:id="rId3" imgW="5626100" imgH="6375400" progId="Word.Document.12">
              <p:link updateAutomatic="1"/>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304800"/>
            <a:ext cx="7772400" cy="1143000"/>
          </a:xfrm>
        </p:spPr>
        <p:txBody>
          <a:bodyPr>
            <a:normAutofit fontScale="90000"/>
          </a:bodyPr>
          <a:lstStyle/>
          <a:p>
            <a:pPr eaLnBrk="1" fontAlgn="auto" hangingPunct="1">
              <a:spcAft>
                <a:spcPts val="0"/>
              </a:spcAft>
              <a:defRPr/>
            </a:pPr>
            <a:r>
              <a:rPr lang="en-US" sz="3600" dirty="0">
                <a:ea typeface="+mj-ea"/>
                <a:cs typeface="+mj-cs"/>
              </a:rPr>
              <a:t>Some Questions for </a:t>
            </a:r>
            <a:r>
              <a:rPr lang="en-US" sz="3600" dirty="0" smtClean="0">
                <a:ea typeface="+mj-ea"/>
                <a:cs typeface="+mj-cs"/>
              </a:rPr>
              <a:t>Teachers &amp; Students</a:t>
            </a:r>
            <a:endParaRPr lang="en-US" sz="4800" dirty="0">
              <a:ea typeface="+mj-ea"/>
              <a:cs typeface="+mj-cs"/>
            </a:endParaRPr>
          </a:p>
        </p:txBody>
      </p:sp>
      <p:sp>
        <p:nvSpPr>
          <p:cNvPr id="25603" name="Rectangle 3"/>
          <p:cNvSpPr>
            <a:spLocks noGrp="1" noChangeArrowheads="1"/>
          </p:cNvSpPr>
          <p:nvPr>
            <p:ph sz="half" idx="1"/>
          </p:nvPr>
        </p:nvSpPr>
        <p:spPr>
          <a:xfrm>
            <a:off x="762000" y="1600200"/>
            <a:ext cx="3810000" cy="4114800"/>
          </a:xfrm>
        </p:spPr>
        <p:txBody>
          <a:bodyPr>
            <a:normAutofit lnSpcReduction="10000"/>
          </a:bodyPr>
          <a:lstStyle/>
          <a:p>
            <a:pPr marL="548640" indent="-411480" eaLnBrk="1" fontAlgn="auto" hangingPunct="1">
              <a:lnSpc>
                <a:spcPct val="90000"/>
              </a:lnSpc>
              <a:spcAft>
                <a:spcPts val="0"/>
              </a:spcAft>
              <a:buClr>
                <a:schemeClr val="tx1">
                  <a:shade val="95000"/>
                </a:schemeClr>
              </a:buClr>
              <a:buFont typeface="Wingdings 2"/>
              <a:buChar char=""/>
              <a:defRPr/>
            </a:pPr>
            <a:r>
              <a:rPr lang="en-AU" sz="2400" dirty="0">
                <a:ea typeface="+mn-ea"/>
                <a:cs typeface="+mn-cs"/>
              </a:rPr>
              <a:t>How does learning about other cultures help us understand ourselves?</a:t>
            </a:r>
          </a:p>
          <a:p>
            <a:pPr marL="548640" indent="-411480" eaLnBrk="1" fontAlgn="auto" hangingPunct="1">
              <a:lnSpc>
                <a:spcPct val="90000"/>
              </a:lnSpc>
              <a:spcAft>
                <a:spcPts val="0"/>
              </a:spcAft>
              <a:buClr>
                <a:schemeClr val="tx1">
                  <a:shade val="95000"/>
                </a:schemeClr>
              </a:buClr>
              <a:buFont typeface="Wingdings 2"/>
              <a:buChar char=""/>
              <a:defRPr/>
            </a:pPr>
            <a:r>
              <a:rPr lang="en-AU" sz="2400" dirty="0">
                <a:ea typeface="+mn-ea"/>
                <a:cs typeface="+mn-cs"/>
              </a:rPr>
              <a:t>What does it mean to ‘come of age’ and how does it differ across culture, time and gender?</a:t>
            </a:r>
          </a:p>
          <a:p>
            <a:pPr marL="548640" indent="-411480" eaLnBrk="1" fontAlgn="auto" hangingPunct="1">
              <a:lnSpc>
                <a:spcPct val="90000"/>
              </a:lnSpc>
              <a:spcAft>
                <a:spcPts val="0"/>
              </a:spcAft>
              <a:buClr>
                <a:schemeClr val="tx1">
                  <a:shade val="95000"/>
                </a:schemeClr>
              </a:buClr>
              <a:buFont typeface="Wingdings 2"/>
              <a:buChar char=""/>
              <a:defRPr/>
            </a:pPr>
            <a:r>
              <a:rPr lang="en-AU" sz="2400" dirty="0">
                <a:ea typeface="+mn-ea"/>
                <a:cs typeface="+mn-cs"/>
              </a:rPr>
              <a:t>What is reconciliation and is it achievable?</a:t>
            </a:r>
          </a:p>
          <a:p>
            <a:pPr marL="548640" indent="-411480" eaLnBrk="1" fontAlgn="auto" hangingPunct="1">
              <a:lnSpc>
                <a:spcPct val="90000"/>
              </a:lnSpc>
              <a:spcAft>
                <a:spcPts val="0"/>
              </a:spcAft>
              <a:buClr>
                <a:schemeClr val="tx1">
                  <a:shade val="95000"/>
                </a:schemeClr>
              </a:buClr>
              <a:buFont typeface="Wingdings 2"/>
              <a:buChar char=""/>
              <a:defRPr/>
            </a:pPr>
            <a:endParaRPr lang="en-AU" sz="2000" dirty="0">
              <a:ea typeface="+mn-ea"/>
              <a:cs typeface="+mn-cs"/>
            </a:endParaRPr>
          </a:p>
          <a:p>
            <a:pPr marL="548640" indent="-411480" eaLnBrk="1" fontAlgn="auto" hangingPunct="1">
              <a:lnSpc>
                <a:spcPct val="90000"/>
              </a:lnSpc>
              <a:spcAft>
                <a:spcPts val="0"/>
              </a:spcAft>
              <a:buClr>
                <a:schemeClr val="tx1">
                  <a:shade val="95000"/>
                </a:schemeClr>
              </a:buClr>
              <a:buFont typeface="Wingdings 2"/>
              <a:buChar char=""/>
              <a:defRPr/>
            </a:pPr>
            <a:endParaRPr lang="en-US" sz="2400" dirty="0">
              <a:ea typeface="+mn-ea"/>
              <a:cs typeface="+mn-cs"/>
            </a:endParaRPr>
          </a:p>
        </p:txBody>
      </p:sp>
      <p:sp>
        <p:nvSpPr>
          <p:cNvPr id="25604" name="Rectangle 4"/>
          <p:cNvSpPr>
            <a:spLocks noGrp="1" noChangeArrowheads="1"/>
          </p:cNvSpPr>
          <p:nvPr>
            <p:ph sz="half" idx="2"/>
          </p:nvPr>
        </p:nvSpPr>
        <p:spPr>
          <a:xfrm>
            <a:off x="4572000" y="1600200"/>
            <a:ext cx="4267200" cy="4114800"/>
          </a:xfrm>
        </p:spPr>
        <p:txBody>
          <a:bodyPr>
            <a:normAutofit lnSpcReduction="10000"/>
          </a:bodyPr>
          <a:lstStyle/>
          <a:p>
            <a:pPr marL="548640" indent="-411480" eaLnBrk="1" fontAlgn="auto" hangingPunct="1">
              <a:lnSpc>
                <a:spcPct val="90000"/>
              </a:lnSpc>
              <a:spcAft>
                <a:spcPts val="0"/>
              </a:spcAft>
              <a:buClr>
                <a:schemeClr val="tx1">
                  <a:shade val="95000"/>
                </a:schemeClr>
              </a:buClr>
              <a:buFont typeface="Wingdings 2"/>
              <a:buChar char=""/>
              <a:defRPr/>
            </a:pPr>
            <a:r>
              <a:rPr lang="en-AU" sz="2400" dirty="0">
                <a:ea typeface="Times New Roman" charset="0"/>
                <a:cs typeface="Times New Roman" charset="0"/>
              </a:rPr>
              <a:t>How do we find out the truth about things that happened long ago and far away? </a:t>
            </a:r>
          </a:p>
          <a:p>
            <a:pPr marL="548640" indent="-411480" eaLnBrk="1" fontAlgn="auto" hangingPunct="1">
              <a:lnSpc>
                <a:spcPct val="90000"/>
              </a:lnSpc>
              <a:spcAft>
                <a:spcPts val="0"/>
              </a:spcAft>
              <a:buClr>
                <a:schemeClr val="tx1">
                  <a:shade val="95000"/>
                </a:schemeClr>
              </a:buClr>
              <a:buFont typeface="Wingdings 2"/>
              <a:buChar char=""/>
              <a:defRPr/>
            </a:pPr>
            <a:r>
              <a:rPr lang="en-AU" sz="2400" dirty="0">
                <a:ea typeface="Times New Roman" charset="0"/>
                <a:cs typeface="Times New Roman" charset="0"/>
              </a:rPr>
              <a:t>How do scientists/ archaeologists seek to discover what is unknown?</a:t>
            </a:r>
          </a:p>
          <a:p>
            <a:pPr marL="548640" indent="-411480" eaLnBrk="1" fontAlgn="auto" hangingPunct="1">
              <a:lnSpc>
                <a:spcPct val="90000"/>
              </a:lnSpc>
              <a:spcAft>
                <a:spcPts val="0"/>
              </a:spcAft>
              <a:buClr>
                <a:schemeClr val="tx1">
                  <a:shade val="95000"/>
                </a:schemeClr>
              </a:buClr>
              <a:buFont typeface="Wingdings 2"/>
              <a:buChar char=""/>
              <a:defRPr/>
            </a:pPr>
            <a:r>
              <a:rPr lang="en-AU" sz="2400" dirty="0">
                <a:ea typeface="Times New Roman" charset="0"/>
                <a:cs typeface="Times New Roman" charset="0"/>
              </a:rPr>
              <a:t>How does archaeology help us to understand ourselves and the world we live in? </a:t>
            </a:r>
          </a:p>
          <a:p>
            <a:pPr marL="548640" indent="-411480" eaLnBrk="1" fontAlgn="auto" hangingPunct="1">
              <a:lnSpc>
                <a:spcPct val="90000"/>
              </a:lnSpc>
              <a:spcAft>
                <a:spcPts val="0"/>
              </a:spcAft>
              <a:buClr>
                <a:schemeClr val="tx1">
                  <a:shade val="95000"/>
                </a:schemeClr>
              </a:buClr>
              <a:buFont typeface="Wingdings 2"/>
              <a:buChar char=""/>
              <a:defRPr/>
            </a:pPr>
            <a:endParaRPr lang="en-US" sz="2400" dirty="0">
              <a:ea typeface="Times New Roman" charset="0"/>
              <a:cs typeface="Times New Roman"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Smoking Ceremony </a:t>
            </a:r>
            <a:endParaRPr lang="en-US" dirty="0"/>
          </a:p>
        </p:txBody>
      </p:sp>
      <p:pic>
        <p:nvPicPr>
          <p:cNvPr id="5" name="Content Placeholder 4" descr="MungoSmoking.jpg"/>
          <p:cNvPicPr>
            <a:picLocks noGrp="1" noChangeAspect="1"/>
          </p:cNvPicPr>
          <p:nvPr>
            <p:ph idx="1"/>
          </p:nvPr>
        </p:nvPicPr>
        <p:blipFill>
          <a:blip r:embed="rId2"/>
          <a:srcRect l="-6804" r="-6804"/>
          <a:stretch>
            <a:fillRect/>
          </a:stretch>
        </p:blip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Content Placeholder 2" descr="EldersWomen.jpg"/>
          <p:cNvPicPr>
            <a:picLocks noGrp="1" noChangeAspect="1"/>
          </p:cNvPicPr>
          <p:nvPr>
            <p:ph/>
          </p:nvPr>
        </p:nvPicPr>
        <p:blipFill>
          <a:blip r:embed="rId2"/>
          <a:srcRect t="-35437" b="-35437"/>
          <a:stretch>
            <a:fillRect/>
          </a:stretch>
        </p:blip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Mungo Men.png"/>
          <p:cNvPicPr>
            <a:picLocks noGrp="1" noChangeAspect="1"/>
          </p:cNvPicPr>
          <p:nvPr>
            <p:ph/>
          </p:nvPr>
        </p:nvPicPr>
        <p:blipFill>
          <a:blip r:embed="rId2"/>
          <a:srcRect t="-12416" b="-12416"/>
          <a:stretch>
            <a:fillRect/>
          </a:stretch>
        </p:blipFill>
        <p:spPr>
          <a:xfrm>
            <a:off x="228600" y="286871"/>
            <a:ext cx="8686800" cy="6131858"/>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6" name="Picture 4" descr="MYC Kids down the dune.JPG"/>
          <p:cNvPicPr>
            <a:picLocks noChangeAspect="1"/>
          </p:cNvPicPr>
          <p:nvPr/>
        </p:nvPicPr>
        <p:blipFill>
          <a:blip r:embed="rId2"/>
          <a:srcRect/>
          <a:stretch>
            <a:fillRect/>
          </a:stretch>
        </p:blipFill>
        <p:spPr bwMode="auto">
          <a:xfrm>
            <a:off x="0" y="-26988"/>
            <a:ext cx="9144000" cy="6858001"/>
          </a:xfrm>
          <a:prstGeom prst="rect">
            <a:avLst/>
          </a:prstGeom>
          <a:noFill/>
          <a:ln w="9525">
            <a:noFill/>
            <a:miter lim="800000"/>
            <a:headEnd/>
            <a:tailEnd/>
          </a:ln>
        </p:spPr>
      </p:pic>
      <p:sp>
        <p:nvSpPr>
          <p:cNvPr id="72707" name="TextBox 5"/>
          <p:cNvSpPr txBox="1">
            <a:spLocks noChangeArrowheads="1"/>
          </p:cNvSpPr>
          <p:nvPr/>
        </p:nvSpPr>
        <p:spPr bwMode="auto">
          <a:xfrm>
            <a:off x="1357313" y="2286000"/>
            <a:ext cx="184150" cy="369888"/>
          </a:xfrm>
          <a:prstGeom prst="rect">
            <a:avLst/>
          </a:prstGeom>
          <a:noFill/>
          <a:ln w="9525">
            <a:noFill/>
            <a:miter lim="800000"/>
            <a:headEnd/>
            <a:tailEnd/>
          </a:ln>
        </p:spPr>
        <p:txBody>
          <a:bodyPr wrap="none">
            <a:prstTxWarp prst="textNoShape">
              <a:avLst/>
            </a:prstTxWarp>
            <a:spAutoFit/>
          </a:bodyPr>
          <a:lstStyle/>
          <a:p>
            <a:pPr algn="l" eaLnBrk="0" hangingPunct="0"/>
            <a:endParaRPr lang="en-AU">
              <a:latin typeface="Calibri" charset="0"/>
            </a:endParaRPr>
          </a:p>
        </p:txBody>
      </p:sp>
      <p:sp>
        <p:nvSpPr>
          <p:cNvPr id="113670" name="Rectangle 6"/>
          <p:cNvSpPr>
            <a:spLocks noGrp="1"/>
          </p:cNvSpPr>
          <p:nvPr>
            <p:ph type="title" idx="4294967295"/>
          </p:nvPr>
        </p:nvSpPr>
        <p:spPr bwMode="auto"/>
        <p:txBody>
          <a:bodyPr wrap="square" lIns="91440" tIns="45720" rIns="91440" bIns="45720" numCol="1" anchorCtr="0" compatLnSpc="1">
            <a:prstTxWarp prst="textNoShape">
              <a:avLst/>
            </a:prstTxWarp>
          </a:bodyPr>
          <a:lstStyle/>
          <a:p>
            <a:pPr eaLnBrk="1" hangingPunct="1">
              <a:defRPr/>
            </a:pPr>
            <a:r>
              <a:rPr lang="en-AU">
                <a:ln>
                  <a:noFill/>
                </a:ln>
                <a:solidFill>
                  <a:schemeClr val="bg1"/>
                </a:solidFill>
                <a:effectLst/>
              </a:rPr>
              <a:t>Thankyou</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143000" y="685800"/>
            <a:ext cx="7772400" cy="1143000"/>
          </a:xfrm>
        </p:spPr>
        <p:txBody>
          <a:bodyPr>
            <a:normAutofit fontScale="90000"/>
          </a:bodyPr>
          <a:lstStyle/>
          <a:p>
            <a:pPr eaLnBrk="1" fontAlgn="auto" hangingPunct="1">
              <a:spcAft>
                <a:spcPts val="0"/>
              </a:spcAft>
              <a:defRPr/>
            </a:pPr>
            <a:r>
              <a:rPr lang="en-US" dirty="0">
                <a:ea typeface="+mj-ea"/>
                <a:cs typeface="+mj-cs"/>
              </a:rPr>
              <a:t>The</a:t>
            </a:r>
            <a:r>
              <a:rPr lang="en-US" dirty="0" smtClean="0">
                <a:ea typeface="+mj-ea"/>
                <a:cs typeface="+mj-cs"/>
              </a:rPr>
              <a:t> Mungo </a:t>
            </a:r>
            <a:br>
              <a:rPr lang="en-US" dirty="0" smtClean="0">
                <a:ea typeface="+mj-ea"/>
                <a:cs typeface="+mj-cs"/>
              </a:rPr>
            </a:br>
            <a:r>
              <a:rPr lang="en-US" dirty="0" err="1" smtClean="0">
                <a:ea typeface="+mj-ea"/>
                <a:cs typeface="+mj-cs"/>
              </a:rPr>
              <a:t>YouthProject</a:t>
            </a:r>
            <a:endParaRPr lang="en-US" dirty="0">
              <a:ea typeface="+mj-ea"/>
              <a:cs typeface="+mj-cs"/>
            </a:endParaRPr>
          </a:p>
        </p:txBody>
      </p:sp>
      <p:sp>
        <p:nvSpPr>
          <p:cNvPr id="12291" name="Rectangle 3"/>
          <p:cNvSpPr>
            <a:spLocks noGrp="1" noChangeArrowheads="1"/>
          </p:cNvSpPr>
          <p:nvPr>
            <p:ph type="body" sz="half" idx="2"/>
          </p:nvPr>
        </p:nvSpPr>
        <p:spPr>
          <a:xfrm>
            <a:off x="304800" y="2286000"/>
            <a:ext cx="6858000" cy="4114800"/>
          </a:xfrm>
        </p:spPr>
        <p:txBody>
          <a:bodyPr>
            <a:normAutofit fontScale="92500" lnSpcReduction="20000"/>
          </a:bodyPr>
          <a:lstStyle/>
          <a:p>
            <a:pPr marL="548640" indent="-411480" eaLnBrk="1" fontAlgn="auto" hangingPunct="1">
              <a:spcAft>
                <a:spcPts val="0"/>
              </a:spcAft>
              <a:buClr>
                <a:schemeClr val="tx1">
                  <a:shade val="95000"/>
                </a:schemeClr>
              </a:buClr>
              <a:buFont typeface="Wingdings" charset="2"/>
              <a:buNone/>
              <a:defRPr/>
            </a:pPr>
            <a:r>
              <a:rPr lang="en-US" dirty="0" smtClean="0">
                <a:ea typeface="+mn-ea"/>
                <a:cs typeface="+mn-cs"/>
              </a:rPr>
              <a:t>200 students 30 schools</a:t>
            </a:r>
          </a:p>
          <a:p>
            <a:pPr marL="548640" indent="-411480" eaLnBrk="1" fontAlgn="auto" hangingPunct="1">
              <a:spcAft>
                <a:spcPts val="0"/>
              </a:spcAft>
              <a:buClr>
                <a:schemeClr val="tx1">
                  <a:shade val="95000"/>
                </a:schemeClr>
              </a:buClr>
              <a:buFont typeface="Wingdings 2"/>
              <a:buChar char=""/>
              <a:defRPr/>
            </a:pPr>
            <a:r>
              <a:rPr lang="en-US" u="sng" dirty="0" smtClean="0">
                <a:ea typeface="+mn-ea"/>
                <a:cs typeface="+mn-cs"/>
              </a:rPr>
              <a:t>3 months </a:t>
            </a:r>
            <a:r>
              <a:rPr lang="en-US" dirty="0" smtClean="0">
                <a:ea typeface="+mn-ea"/>
                <a:cs typeface="+mn-cs"/>
              </a:rPr>
              <a:t>research in school</a:t>
            </a:r>
          </a:p>
          <a:p>
            <a:pPr marL="548640" indent="-411480" eaLnBrk="1" fontAlgn="auto" hangingPunct="1">
              <a:spcAft>
                <a:spcPts val="0"/>
              </a:spcAft>
              <a:buClr>
                <a:schemeClr val="tx1">
                  <a:shade val="95000"/>
                </a:schemeClr>
              </a:buClr>
              <a:buFont typeface="Wingdings 2"/>
              <a:buNone/>
              <a:defRPr/>
            </a:pPr>
            <a:r>
              <a:rPr lang="en-US" dirty="0" smtClean="0">
                <a:ea typeface="+mn-ea"/>
                <a:cs typeface="+mn-cs"/>
              </a:rPr>
              <a:t>3 </a:t>
            </a:r>
            <a:r>
              <a:rPr lang="en-US" dirty="0">
                <a:ea typeface="+mn-ea"/>
                <a:cs typeface="+mn-cs"/>
              </a:rPr>
              <a:t>day </a:t>
            </a:r>
            <a:r>
              <a:rPr lang="en-US" dirty="0" smtClean="0">
                <a:ea typeface="+mn-ea"/>
                <a:cs typeface="+mn-cs"/>
              </a:rPr>
              <a:t>conference</a:t>
            </a:r>
          </a:p>
          <a:p>
            <a:pPr marL="548640" indent="-411480" eaLnBrk="1" fontAlgn="auto" hangingPunct="1">
              <a:spcAft>
                <a:spcPts val="0"/>
              </a:spcAft>
              <a:buClr>
                <a:schemeClr val="tx1">
                  <a:shade val="95000"/>
                </a:schemeClr>
              </a:buClr>
              <a:buFont typeface="Wingdings 2"/>
              <a:buNone/>
              <a:defRPr/>
            </a:pPr>
            <a:r>
              <a:rPr lang="en-AU" dirty="0" smtClean="0">
                <a:latin typeface="Arial Narrow" charset="0"/>
                <a:ea typeface="+mn-ea"/>
                <a:cs typeface="+mn-cs"/>
              </a:rPr>
              <a:t>	</a:t>
            </a:r>
            <a:r>
              <a:rPr lang="en-AU" i="1" dirty="0" smtClean="0">
                <a:latin typeface="Arial Narrow" charset="0"/>
                <a:ea typeface="+mn-ea"/>
                <a:cs typeface="+mn-cs"/>
              </a:rPr>
              <a:t>All students rotate through program including explorations </a:t>
            </a:r>
            <a:r>
              <a:rPr lang="en-AU" i="1" dirty="0" smtClean="0">
                <a:latin typeface="Arial Narrow" charset="0"/>
              </a:rPr>
              <a:t>led by Elders &amp; Traditional </a:t>
            </a:r>
            <a:r>
              <a:rPr lang="en-AU" i="1" smtClean="0">
                <a:latin typeface="Arial Narrow" charset="0"/>
              </a:rPr>
              <a:t>Owners</a:t>
            </a:r>
            <a:r>
              <a:rPr lang="en-AU" i="1" smtClean="0">
                <a:latin typeface="Arial Narrow" charset="0"/>
                <a:ea typeface="+mn-ea"/>
                <a:cs typeface="+mn-cs"/>
              </a:rPr>
              <a:t> and with </a:t>
            </a:r>
            <a:r>
              <a:rPr lang="en-AU" i="1" dirty="0" smtClean="0">
                <a:latin typeface="Arial Narrow" charset="0"/>
                <a:ea typeface="+mn-ea"/>
                <a:cs typeface="+mn-cs"/>
              </a:rPr>
              <a:t>archaeologists and cultural walks</a:t>
            </a:r>
            <a:endParaRPr lang="en-US" i="1" dirty="0" smtClean="0">
              <a:ea typeface="+mn-ea"/>
              <a:cs typeface="+mn-cs"/>
            </a:endParaRPr>
          </a:p>
          <a:p>
            <a:pPr marL="548640" indent="-411480" eaLnBrk="1" fontAlgn="auto" hangingPunct="1">
              <a:spcAft>
                <a:spcPts val="0"/>
              </a:spcAft>
              <a:buClr>
                <a:schemeClr val="tx1">
                  <a:shade val="95000"/>
                </a:schemeClr>
              </a:buClr>
              <a:buFont typeface="Wingdings 2"/>
              <a:buChar char=""/>
              <a:defRPr/>
            </a:pPr>
            <a:r>
              <a:rPr lang="en-US" dirty="0">
                <a:ea typeface="+mn-ea"/>
                <a:cs typeface="+mn-cs"/>
              </a:rPr>
              <a:t>Day one - welcome to country, camp set up and orientation </a:t>
            </a:r>
          </a:p>
          <a:p>
            <a:pPr marL="548640" indent="-411480" eaLnBrk="1" fontAlgn="auto" hangingPunct="1">
              <a:spcAft>
                <a:spcPts val="0"/>
              </a:spcAft>
              <a:buClr>
                <a:schemeClr val="tx1">
                  <a:shade val="95000"/>
                </a:schemeClr>
              </a:buClr>
              <a:buFont typeface="Wingdings 2"/>
              <a:buChar char=""/>
              <a:defRPr/>
            </a:pPr>
            <a:r>
              <a:rPr lang="en-US" dirty="0">
                <a:ea typeface="+mn-ea"/>
                <a:cs typeface="+mn-cs"/>
              </a:rPr>
              <a:t>Day two - presentations and exploration - Celebratory concert</a:t>
            </a:r>
          </a:p>
          <a:p>
            <a:pPr marL="548640" indent="-411480" eaLnBrk="1" fontAlgn="auto" hangingPunct="1">
              <a:spcAft>
                <a:spcPts val="0"/>
              </a:spcAft>
              <a:buClr>
                <a:schemeClr val="tx1">
                  <a:shade val="95000"/>
                </a:schemeClr>
              </a:buClr>
              <a:buFont typeface="Wingdings 2"/>
              <a:buChar char=""/>
              <a:defRPr/>
            </a:pPr>
            <a:r>
              <a:rPr lang="en-US" dirty="0">
                <a:ea typeface="+mn-ea"/>
                <a:cs typeface="+mn-cs"/>
              </a:rPr>
              <a:t>Day three - presentations and home</a:t>
            </a:r>
          </a:p>
        </p:txBody>
      </p:sp>
      <p:pic>
        <p:nvPicPr>
          <p:cNvPr id="25604" name="Picture 4"/>
          <p:cNvPicPr>
            <a:picLocks noChangeAspect="1" noChangeArrowheads="1"/>
          </p:cNvPicPr>
          <p:nvPr/>
        </p:nvPicPr>
        <p:blipFill>
          <a:blip r:embed="rId3"/>
          <a:srcRect/>
          <a:stretch>
            <a:fillRect/>
          </a:stretch>
        </p:blipFill>
        <p:spPr bwMode="auto">
          <a:xfrm>
            <a:off x="5040313" y="0"/>
            <a:ext cx="4103687" cy="307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descr="Mungo Youth Project 2009 01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32099" name="Rectangle 3"/>
          <p:cNvSpPr>
            <a:spLocks noGrp="1"/>
          </p:cNvSpPr>
          <p:nvPr>
            <p:ph type="title"/>
          </p:nvPr>
        </p:nvSpPr>
        <p:spPr bwMode="auto">
          <a:xfrm>
            <a:off x="533400" y="609600"/>
            <a:ext cx="8229600" cy="1630362"/>
          </a:xfrm>
        </p:spPr>
        <p:txBody>
          <a:bodyPr wrap="square" lIns="91440" tIns="45720" rIns="91440" bIns="45720" numCol="1" anchorCtr="0" compatLnSpc="1">
            <a:prstTxWarp prst="textNoShape">
              <a:avLst/>
            </a:prstTxWarp>
          </a:bodyPr>
          <a:lstStyle/>
          <a:p>
            <a:pPr eaLnBrk="1" hangingPunct="1">
              <a:defRPr/>
            </a:pPr>
            <a:r>
              <a:rPr lang="en-US" sz="2400" dirty="0" smtClean="0"/>
              <a:t>WELCOME: you have arrived at one of the world's very special places. Aboriginal people have walked here at Mungo in the footsteps of their ancestors since the Dreamtime.</a:t>
            </a:r>
            <a:endParaRPr lang="en-AU" sz="2400" dirty="0">
              <a:ln>
                <a:noFill/>
              </a:ln>
              <a:solidFill>
                <a:schemeClr val="tx1"/>
              </a:solidFill>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extBox 6"/>
          <p:cNvSpPr txBox="1">
            <a:spLocks noChangeArrowheads="1"/>
          </p:cNvSpPr>
          <p:nvPr/>
        </p:nvSpPr>
        <p:spPr bwMode="auto">
          <a:xfrm>
            <a:off x="381000" y="4495800"/>
            <a:ext cx="2362200" cy="1570038"/>
          </a:xfrm>
          <a:prstGeom prst="rect">
            <a:avLst/>
          </a:prstGeom>
          <a:noFill/>
          <a:ln w="9525">
            <a:noFill/>
            <a:miter lim="800000"/>
            <a:headEnd/>
            <a:tailEnd/>
          </a:ln>
        </p:spPr>
        <p:txBody>
          <a:bodyPr>
            <a:prstTxWarp prst="textNoShape">
              <a:avLst/>
            </a:prstTxWarp>
            <a:spAutoFit/>
          </a:bodyPr>
          <a:lstStyle/>
          <a:p>
            <a:pPr algn="l" eaLnBrk="0" hangingPunct="0"/>
            <a:r>
              <a:rPr lang="en-US"/>
              <a:t>Jim Bowler with students, teachers and students </a:t>
            </a:r>
          </a:p>
        </p:txBody>
      </p:sp>
      <p:pic>
        <p:nvPicPr>
          <p:cNvPr id="5" name="Picture Placeholder 4" descr="jimBwithPeterP.tiff"/>
          <p:cNvPicPr>
            <a:picLocks noGrp="1" noChangeAspect="1"/>
          </p:cNvPicPr>
          <p:nvPr>
            <p:ph type="pic" idx="1"/>
          </p:nvPr>
        </p:nvPicPr>
        <p:blipFill>
          <a:blip r:embed="rId2"/>
          <a:srcRect t="-73631" b="-73631"/>
          <a:stretch>
            <a:fillRect/>
          </a:stretch>
        </p:blipFill>
        <p:spPr>
          <a:xfrm>
            <a:off x="-736600" y="-762000"/>
            <a:ext cx="10160000" cy="7620000"/>
          </a:xfrm>
        </p:spPr>
      </p:pic>
      <p:sp>
        <p:nvSpPr>
          <p:cNvPr id="36868" name="TextBox 3"/>
          <p:cNvSpPr txBox="1">
            <a:spLocks noChangeArrowheads="1"/>
          </p:cNvSpPr>
          <p:nvPr/>
        </p:nvSpPr>
        <p:spPr bwMode="auto">
          <a:xfrm>
            <a:off x="0" y="4800600"/>
            <a:ext cx="2819400" cy="461963"/>
          </a:xfrm>
          <a:prstGeom prst="rect">
            <a:avLst/>
          </a:prstGeom>
          <a:noFill/>
          <a:ln w="9525">
            <a:noFill/>
            <a:miter lim="800000"/>
            <a:headEnd/>
            <a:tailEnd/>
          </a:ln>
        </p:spPr>
        <p:txBody>
          <a:bodyPr>
            <a:prstTxWarp prst="textNoShape">
              <a:avLst/>
            </a:prstTxWarp>
            <a:spAutoFit/>
          </a:bodyPr>
          <a:lstStyle/>
          <a:p>
            <a:r>
              <a:rPr lang="en-US"/>
              <a:t>Dr Jim Bowler AM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0"/>
            <a:ext cx="8229600" cy="1143000"/>
          </a:xfrm>
        </p:spPr>
        <p:txBody>
          <a:bodyPr>
            <a:normAutofit/>
          </a:bodyPr>
          <a:lstStyle/>
          <a:p>
            <a:r>
              <a:rPr lang="en-US" dirty="0" smtClean="0">
                <a:hlinkClick r:id="rId2"/>
              </a:rPr>
              <a:t>WELCOME TO COUNTRY</a:t>
            </a:r>
            <a:endParaRPr lang="en-US" dirty="0"/>
          </a:p>
        </p:txBody>
      </p:sp>
      <p:sp>
        <p:nvSpPr>
          <p:cNvPr id="3" name="TextBox 2"/>
          <p:cNvSpPr txBox="1"/>
          <p:nvPr/>
        </p:nvSpPr>
        <p:spPr>
          <a:xfrm>
            <a:off x="1295400" y="3200400"/>
            <a:ext cx="5791200" cy="830997"/>
          </a:xfrm>
          <a:prstGeom prst="rect">
            <a:avLst/>
          </a:prstGeom>
          <a:noFill/>
        </p:spPr>
        <p:txBody>
          <a:bodyPr wrap="square" rtlCol="0">
            <a:spAutoFit/>
          </a:bodyPr>
          <a:lstStyle/>
          <a:p>
            <a:r>
              <a:rPr lang="en-US" dirty="0" smtClean="0"/>
              <a:t>The traditional tribal groups </a:t>
            </a:r>
            <a:r>
              <a:rPr lang="en-US" u="sng" dirty="0" smtClean="0">
                <a:hlinkClick r:id="rId3"/>
              </a:rPr>
              <a:t>Paakantji, Ngyiampaa and Mutthi Mutthi</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lstStyle/>
          <a:p>
            <a:pPr eaLnBrk="1" fontAlgn="auto" hangingPunct="1">
              <a:spcAft>
                <a:spcPts val="0"/>
              </a:spcAft>
              <a:defRPr/>
            </a:pPr>
            <a:r>
              <a:rPr lang="en-US">
                <a:ea typeface="+mj-ea"/>
                <a:cs typeface="+mj-cs"/>
              </a:rPr>
              <a:t>Presentation Teams</a:t>
            </a:r>
          </a:p>
        </p:txBody>
      </p:sp>
      <p:sp>
        <p:nvSpPr>
          <p:cNvPr id="96259" name="Rectangle 3"/>
          <p:cNvSpPr>
            <a:spLocks noGrp="1" noChangeArrowheads="1"/>
          </p:cNvSpPr>
          <p:nvPr>
            <p:ph type="body" sz="half" idx="2"/>
          </p:nvPr>
        </p:nvSpPr>
        <p:spPr>
          <a:xfrm>
            <a:off x="395288" y="1989138"/>
            <a:ext cx="5113337" cy="4114800"/>
          </a:xfrm>
        </p:spPr>
        <p:txBody>
          <a:bodyPr/>
          <a:lstStyle/>
          <a:p>
            <a:pPr eaLnBrk="1" hangingPunct="1"/>
            <a:r>
              <a:rPr lang="en-US" sz="2400"/>
              <a:t>Student teams are selected through application. There are two teams per topic</a:t>
            </a:r>
          </a:p>
          <a:p>
            <a:pPr eaLnBrk="1" hangingPunct="1">
              <a:buFont typeface="Wingdings" charset="2"/>
              <a:buNone/>
            </a:pPr>
            <a:endParaRPr lang="en-US" sz="2400"/>
          </a:p>
          <a:p>
            <a:pPr eaLnBrk="1" hangingPunct="1"/>
            <a:r>
              <a:rPr lang="en-US" sz="2400"/>
              <a:t>Each presentation team receives mentoring support through Traditional Owners, scientists and archaeologists</a:t>
            </a:r>
          </a:p>
        </p:txBody>
      </p:sp>
      <p:pic>
        <p:nvPicPr>
          <p:cNvPr id="96260" name="Picture 4"/>
          <p:cNvPicPr>
            <a:picLocks noChangeAspect="1" noChangeArrowheads="1"/>
          </p:cNvPicPr>
          <p:nvPr/>
        </p:nvPicPr>
        <p:blipFill>
          <a:blip r:embed="rId3"/>
          <a:srcRect/>
          <a:stretch>
            <a:fillRect/>
          </a:stretch>
        </p:blipFill>
        <p:spPr bwMode="auto">
          <a:xfrm>
            <a:off x="5651500" y="1916113"/>
            <a:ext cx="32004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7" name="Picture 3" descr="chaffey presents"/>
          <p:cNvPicPr>
            <a:picLocks noGrp="1" noChangeAspect="1" noChangeArrowheads="1"/>
          </p:cNvPicPr>
          <p:nvPr>
            <p:ph idx="4294967295"/>
          </p:nvPr>
        </p:nvPicPr>
        <p:blipFill>
          <a:blip r:embed="rId3"/>
          <a:srcRect/>
          <a:stretch>
            <a:fillRect/>
          </a:stretch>
        </p:blipFill>
        <p:spPr>
          <a:xfrm>
            <a:off x="0" y="0"/>
            <a:ext cx="9144000" cy="6858000"/>
          </a:xfrm>
          <a:effectLst>
            <a:outerShdw blurRad="63500" dist="12700" dir="2700000" algn="ctr" rotWithShape="0">
              <a:srgbClr val="FFFFFF">
                <a:alpha val="75000"/>
              </a:srgbClr>
            </a:outerShdw>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Content Placeholder 2" descr="MungoElders.jpg"/>
          <p:cNvPicPr>
            <a:picLocks noGrp="1" noChangeAspect="1"/>
          </p:cNvPicPr>
          <p:nvPr>
            <p:ph/>
          </p:nvPr>
        </p:nvPicPr>
        <p:blipFill>
          <a:blip r:embed="rId2"/>
          <a:srcRect t="-18908" b="-18908"/>
          <a:stretch>
            <a:fillRect/>
          </a:stretch>
        </p:blip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533400" y="0"/>
            <a:ext cx="8229600" cy="1828800"/>
          </a:xfrm>
        </p:spPr>
        <p:txBody>
          <a:bodyPr/>
          <a:lstStyle/>
          <a:p>
            <a:pPr eaLnBrk="1" fontAlgn="auto" hangingPunct="1">
              <a:spcAft>
                <a:spcPts val="0"/>
              </a:spcAft>
              <a:defRPr/>
            </a:pPr>
            <a:r>
              <a:rPr lang="en-AU" sz="4000" dirty="0" smtClean="0">
                <a:ea typeface="+mj-ea"/>
                <a:cs typeface="+mj-cs"/>
              </a:rPr>
              <a:t>THE MUNGO YOUTH PROJECT</a:t>
            </a:r>
            <a:endParaRPr lang="en-AU" sz="4000" dirty="0">
              <a:ea typeface="+mj-ea"/>
              <a:cs typeface="+mj-cs"/>
            </a:endParaRPr>
          </a:p>
        </p:txBody>
      </p:sp>
      <p:sp>
        <p:nvSpPr>
          <p:cNvPr id="128003" name="Rectangle 3"/>
          <p:cNvSpPr>
            <a:spLocks noGrp="1" noChangeArrowheads="1"/>
          </p:cNvSpPr>
          <p:nvPr>
            <p:ph type="subTitle" idx="1"/>
          </p:nvPr>
        </p:nvSpPr>
        <p:spPr>
          <a:xfrm>
            <a:off x="723900" y="2362200"/>
            <a:ext cx="7848600" cy="1752600"/>
          </a:xfrm>
          <a:effectLst>
            <a:outerShdw blurRad="63500" dist="25399" dir="2700000" algn="ctr" rotWithShape="0">
              <a:srgbClr val="000000">
                <a:alpha val="75000"/>
              </a:srgbClr>
            </a:outerShdw>
          </a:effectLst>
        </p:spPr>
        <p:txBody>
          <a:bodyPr>
            <a:noAutofit/>
          </a:bodyPr>
          <a:lstStyle/>
          <a:p>
            <a:pPr algn="just" eaLnBrk="1" hangingPunct="1">
              <a:lnSpc>
                <a:spcPct val="80000"/>
              </a:lnSpc>
              <a:defRPr/>
            </a:pPr>
            <a:r>
              <a:rPr lang="en-AU" dirty="0"/>
              <a:t>Aims to create an authentic student centred approach to learning about the deep history and Aboriginal Culture of Australia</a:t>
            </a:r>
          </a:p>
          <a:p>
            <a:pPr algn="just" eaLnBrk="1" hangingPunct="1">
              <a:lnSpc>
                <a:spcPct val="80000"/>
              </a:lnSpc>
              <a:defRPr/>
            </a:pPr>
            <a:endParaRPr lang="en-AU" dirty="0"/>
          </a:p>
          <a:p>
            <a:pPr algn="just" eaLnBrk="1" hangingPunct="1">
              <a:lnSpc>
                <a:spcPct val="80000"/>
              </a:lnSpc>
              <a:defRPr/>
            </a:pPr>
            <a:r>
              <a:rPr lang="en-AU" dirty="0"/>
              <a:t>Immerse students in contemporary challenges like climate change and reconciliation</a:t>
            </a:r>
          </a:p>
          <a:p>
            <a:pPr algn="just" eaLnBrk="1" hangingPunct="1">
              <a:lnSpc>
                <a:spcPct val="80000"/>
              </a:lnSpc>
              <a:defRPr/>
            </a:pPr>
            <a:endParaRPr lang="en-AU" dirty="0"/>
          </a:p>
          <a:p>
            <a:pPr algn="just" eaLnBrk="1" hangingPunct="1">
              <a:lnSpc>
                <a:spcPct val="80000"/>
              </a:lnSpc>
              <a:defRPr/>
            </a:pPr>
            <a:r>
              <a:rPr lang="en-AU" dirty="0"/>
              <a:t>Engage with the ongoing Aboriginal connection with the landscape</a:t>
            </a:r>
          </a:p>
          <a:p>
            <a:pPr eaLnBrk="1" hangingPunct="1">
              <a:lnSpc>
                <a:spcPct val="80000"/>
              </a:lnSpc>
              <a:defRPr/>
            </a:pPr>
            <a:endParaRPr lang="en-AU"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3400" y="609600"/>
            <a:ext cx="8229600" cy="1143000"/>
          </a:xfrm>
        </p:spPr>
        <p:txBody>
          <a:bodyPr>
            <a:normAutofit fontScale="90000"/>
          </a:bodyPr>
          <a:lstStyle/>
          <a:p>
            <a:pPr eaLnBrk="1" fontAlgn="auto" hangingPunct="1">
              <a:spcAft>
                <a:spcPts val="0"/>
              </a:spcAft>
              <a:defRPr/>
            </a:pPr>
            <a:r>
              <a:rPr lang="en-US" dirty="0">
                <a:ea typeface="+mj-ea"/>
                <a:cs typeface="+mj-cs"/>
              </a:rPr>
              <a:t>Teaching </a:t>
            </a:r>
            <a:r>
              <a:rPr lang="en-US" i="1" u="sng" dirty="0">
                <a:ea typeface="+mj-ea"/>
                <a:cs typeface="+mj-cs"/>
              </a:rPr>
              <a:t>Teachers</a:t>
            </a:r>
            <a:r>
              <a:rPr lang="en-US" dirty="0">
                <a:ea typeface="+mj-ea"/>
                <a:cs typeface="+mj-cs"/>
              </a:rPr>
              <a:t> how to teach kids to teach kids</a:t>
            </a:r>
          </a:p>
        </p:txBody>
      </p:sp>
      <p:sp>
        <p:nvSpPr>
          <p:cNvPr id="91139" name="Rectangle 3"/>
          <p:cNvSpPr>
            <a:spLocks noGrp="1" noChangeArrowheads="1"/>
          </p:cNvSpPr>
          <p:nvPr>
            <p:ph idx="1"/>
          </p:nvPr>
        </p:nvSpPr>
        <p:spPr>
          <a:xfrm>
            <a:off x="762000" y="2133600"/>
            <a:ext cx="7772400" cy="4114800"/>
          </a:xfrm>
        </p:spPr>
        <p:txBody>
          <a:bodyPr/>
          <a:lstStyle/>
          <a:p>
            <a:pPr eaLnBrk="1" hangingPunct="1">
              <a:lnSpc>
                <a:spcPct val="90000"/>
              </a:lnSpc>
            </a:pPr>
            <a:r>
              <a:rPr lang="en-US"/>
              <a:t>Teachers from selected presenting schools are invited to Mungo to learn the model</a:t>
            </a:r>
          </a:p>
          <a:p>
            <a:pPr eaLnBrk="1" hangingPunct="1">
              <a:lnSpc>
                <a:spcPct val="90000"/>
              </a:lnSpc>
            </a:pPr>
            <a:r>
              <a:rPr lang="en-US"/>
              <a:t>A specialist coach engages with the teachers for onsite training</a:t>
            </a:r>
          </a:p>
          <a:p>
            <a:pPr eaLnBrk="1" hangingPunct="1">
              <a:lnSpc>
                <a:spcPct val="90000"/>
              </a:lnSpc>
            </a:pPr>
            <a:r>
              <a:rPr lang="en-US"/>
              <a:t>Coaching &amp; mentor program will enhance teachers work through school visits &amp; online</a:t>
            </a:r>
          </a:p>
          <a:p>
            <a:pPr eaLnBrk="1" hangingPunct="1">
              <a:lnSpc>
                <a:spcPct val="90000"/>
              </a:lnSpc>
            </a:pPr>
            <a:r>
              <a:rPr lang="en-US"/>
              <a:t>Key themes, essential questions and the IMPORTANCE of hands on activities   </a:t>
            </a:r>
          </a:p>
          <a:p>
            <a:pPr eaLnBrk="1" hangingPunct="1">
              <a:lnSpc>
                <a:spcPct val="90000"/>
              </a:lnSpc>
            </a:pPr>
            <a:r>
              <a:rPr lang="en-US"/>
              <a:t>Resources and timelines considered</a:t>
            </a:r>
          </a:p>
          <a:p>
            <a:pPr eaLnBrk="1" hangingPunct="1">
              <a:lnSpc>
                <a:spcPct val="90000"/>
              </a:lnSpc>
            </a:pP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3186" name="Object 2"/>
          <p:cNvGraphicFramePr>
            <a:graphicFrameLocks noChangeAspect="1"/>
          </p:cNvGraphicFramePr>
          <p:nvPr/>
        </p:nvGraphicFramePr>
        <p:xfrm>
          <a:off x="1600200" y="0"/>
          <a:ext cx="6096000" cy="8847138"/>
        </p:xfrm>
        <a:graphic>
          <a:graphicData uri="http://schemas.openxmlformats.org/presentationml/2006/ole">
            <p:oleObj spid="_x0000_s93186" name="Document" r:id="rId3" imgW="5880100" imgH="8534400" progId="Word.Document.8">
              <p:link updateAutomatic="1"/>
            </p:oleObj>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extBox 4"/>
          <p:cNvSpPr txBox="1">
            <a:spLocks noChangeArrowheads="1"/>
          </p:cNvSpPr>
          <p:nvPr/>
        </p:nvSpPr>
        <p:spPr bwMode="auto">
          <a:xfrm>
            <a:off x="504825" y="1143000"/>
            <a:ext cx="8286750" cy="5021263"/>
          </a:xfrm>
          <a:prstGeom prst="rect">
            <a:avLst/>
          </a:prstGeom>
          <a:noFill/>
          <a:ln w="9525">
            <a:noFill/>
            <a:miter lim="800000"/>
            <a:headEnd/>
            <a:tailEnd/>
          </a:ln>
        </p:spPr>
        <p:txBody>
          <a:bodyPr>
            <a:prstTxWarp prst="textNoShape">
              <a:avLst/>
            </a:prstTxWarp>
            <a:spAutoFit/>
          </a:bodyPr>
          <a:lstStyle/>
          <a:p>
            <a:pPr eaLnBrk="0" hangingPunct="0">
              <a:lnSpc>
                <a:spcPct val="150000"/>
              </a:lnSpc>
            </a:pPr>
            <a:endParaRPr lang="en-AU">
              <a:latin typeface="Calibri" charset="0"/>
            </a:endParaRPr>
          </a:p>
          <a:p>
            <a:pPr algn="l" eaLnBrk="0" hangingPunct="0">
              <a:lnSpc>
                <a:spcPct val="150000"/>
              </a:lnSpc>
            </a:pPr>
            <a:endParaRPr lang="en-US">
              <a:latin typeface="Calibri" charset="0"/>
            </a:endParaRPr>
          </a:p>
          <a:p>
            <a:pPr algn="l" eaLnBrk="0" hangingPunct="0">
              <a:lnSpc>
                <a:spcPct val="150000"/>
              </a:lnSpc>
            </a:pPr>
            <a:endParaRPr lang="en-US">
              <a:latin typeface="Calibri" charset="0"/>
            </a:endParaRPr>
          </a:p>
          <a:p>
            <a:pPr algn="l" eaLnBrk="0" hangingPunct="0">
              <a:lnSpc>
                <a:spcPct val="150000"/>
              </a:lnSpc>
            </a:pPr>
            <a:endParaRPr lang="en-US">
              <a:latin typeface="Calibri" charset="0"/>
            </a:endParaRPr>
          </a:p>
          <a:p>
            <a:pPr algn="l" eaLnBrk="0" hangingPunct="0">
              <a:lnSpc>
                <a:spcPct val="150000"/>
              </a:lnSpc>
            </a:pPr>
            <a:endParaRPr lang="en-US">
              <a:latin typeface="Calibri" charset="0"/>
            </a:endParaRPr>
          </a:p>
          <a:p>
            <a:pPr algn="l" eaLnBrk="0" hangingPunct="0">
              <a:lnSpc>
                <a:spcPct val="150000"/>
              </a:lnSpc>
            </a:pPr>
            <a:r>
              <a:rPr lang="en-US" i="1">
                <a:latin typeface="Calibri" charset="0"/>
              </a:rPr>
              <a:t> </a:t>
            </a:r>
            <a:endParaRPr lang="en-AU">
              <a:latin typeface="Calibri" charset="0"/>
            </a:endParaRPr>
          </a:p>
          <a:p>
            <a:pPr algn="l" eaLnBrk="0" hangingPunct="0">
              <a:lnSpc>
                <a:spcPct val="150000"/>
              </a:lnSpc>
            </a:pPr>
            <a:r>
              <a:rPr lang="en-US">
                <a:latin typeface="Calibri" charset="0"/>
              </a:rPr>
              <a:t> </a:t>
            </a:r>
            <a:endParaRPr lang="en-AU">
              <a:latin typeface="Calibri" charset="0"/>
            </a:endParaRPr>
          </a:p>
          <a:p>
            <a:pPr eaLnBrk="0" hangingPunct="0">
              <a:lnSpc>
                <a:spcPct val="150000"/>
              </a:lnSpc>
            </a:pPr>
            <a:endParaRPr lang="en-AU">
              <a:latin typeface="Calibri" charset="0"/>
            </a:endParaRPr>
          </a:p>
          <a:p>
            <a:pPr eaLnBrk="0" hangingPunct="0">
              <a:lnSpc>
                <a:spcPct val="150000"/>
              </a:lnSpc>
            </a:pPr>
            <a:endParaRPr lang="en-AU">
              <a:latin typeface="Calibri" charset="0"/>
            </a:endParaRPr>
          </a:p>
        </p:txBody>
      </p:sp>
      <p:sp>
        <p:nvSpPr>
          <p:cNvPr id="23557" name="Rectangle 5"/>
          <p:cNvSpPr>
            <a:spLocks noGrp="1" noChangeArrowheads="1"/>
          </p:cNvSpPr>
          <p:nvPr>
            <p:ph type="ctrTitle"/>
          </p:nvPr>
        </p:nvSpPr>
        <p:spPr>
          <a:xfrm>
            <a:off x="533400" y="457200"/>
            <a:ext cx="8229600" cy="1143000"/>
          </a:xfrm>
        </p:spPr>
        <p:txBody>
          <a:bodyPr/>
          <a:lstStyle/>
          <a:p>
            <a:pPr eaLnBrk="1" fontAlgn="auto" hangingPunct="1">
              <a:spcAft>
                <a:spcPts val="0"/>
              </a:spcAft>
              <a:defRPr/>
            </a:pPr>
            <a:r>
              <a:rPr lang="en-AU" dirty="0">
                <a:ea typeface="+mj-ea"/>
                <a:cs typeface="+mj-cs"/>
              </a:rPr>
              <a:t>Purpose</a:t>
            </a:r>
          </a:p>
        </p:txBody>
      </p:sp>
      <p:sp>
        <p:nvSpPr>
          <p:cNvPr id="23558" name="Rectangle 6"/>
          <p:cNvSpPr>
            <a:spLocks noGrp="1" noChangeArrowheads="1"/>
          </p:cNvSpPr>
          <p:nvPr>
            <p:ph type="subTitle" idx="1"/>
          </p:nvPr>
        </p:nvSpPr>
        <p:spPr>
          <a:xfrm>
            <a:off x="533400" y="2057400"/>
            <a:ext cx="8229600" cy="1752600"/>
          </a:xfrm>
          <a:effectLst>
            <a:outerShdw blurRad="63500" dist="25399" dir="2700000" algn="ctr" rotWithShape="0">
              <a:srgbClr val="000000">
                <a:alpha val="75000"/>
              </a:srgbClr>
            </a:outerShdw>
          </a:effectLst>
        </p:spPr>
        <p:txBody>
          <a:bodyPr>
            <a:noAutofit/>
          </a:bodyPr>
          <a:lstStyle/>
          <a:p>
            <a:pPr eaLnBrk="1" hangingPunct="1">
              <a:lnSpc>
                <a:spcPct val="80000"/>
              </a:lnSpc>
              <a:defRPr/>
            </a:pPr>
            <a:r>
              <a:rPr lang="en-US" sz="3600" i="1"/>
              <a:t>The Mungo Youth Project connects young people with Elders, traditional owners, archaeologists, pastoralists, park rangers and scientists to directly engage with the oldest continuous human presence and adaptive culture on the planet.</a:t>
            </a:r>
          </a:p>
          <a:p>
            <a:pPr eaLnBrk="1" hangingPunct="1">
              <a:lnSpc>
                <a:spcPct val="80000"/>
              </a:lnSpc>
              <a:defRPr/>
            </a:pPr>
            <a:endParaRPr lang="en-US" sz="3600" i="1"/>
          </a:p>
          <a:p>
            <a:pPr eaLnBrk="1" hangingPunct="1">
              <a:lnSpc>
                <a:spcPct val="80000"/>
              </a:lnSpc>
              <a:defRPr/>
            </a:pPr>
            <a:r>
              <a:rPr lang="en-US" sz="3600" i="1"/>
              <a:t>The Mungo Youth Project exemplifies the “kids teaching kids” model</a:t>
            </a:r>
            <a:endParaRPr lang="en-AU" sz="360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4210" name="Object 2"/>
          <p:cNvGraphicFramePr>
            <a:graphicFrameLocks noChangeAspect="1"/>
          </p:cNvGraphicFramePr>
          <p:nvPr/>
        </p:nvGraphicFramePr>
        <p:xfrm>
          <a:off x="228600" y="0"/>
          <a:ext cx="8601075" cy="6858000"/>
        </p:xfrm>
        <a:graphic>
          <a:graphicData uri="http://schemas.openxmlformats.org/presentationml/2006/ole">
            <p:oleObj spid="_x0000_s94210" name="Document" r:id="rId3" imgW="5638800" imgH="4495800" progId="Word.Document.8">
              <p:link updateAutomatic="1"/>
            </p:oleObj>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5234" name="Object 2"/>
          <p:cNvGraphicFramePr>
            <a:graphicFrameLocks noChangeAspect="1"/>
          </p:cNvGraphicFramePr>
          <p:nvPr/>
        </p:nvGraphicFramePr>
        <p:xfrm>
          <a:off x="1524000" y="69850"/>
          <a:ext cx="6643688" cy="7321550"/>
        </p:xfrm>
        <a:graphic>
          <a:graphicData uri="http://schemas.openxmlformats.org/presentationml/2006/ole">
            <p:oleObj spid="_x0000_s95234" name="Document" r:id="rId3" imgW="6096000" imgH="6718300" progId="Word.Document.12">
              <p:link updateAutomatic="1"/>
            </p:oleObj>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803" name="Picture 3" descr="Mungo - All kids on sand dune"/>
          <p:cNvPicPr>
            <a:picLocks noGrp="1" noChangeAspect="1" noChangeArrowheads="1"/>
          </p:cNvPicPr>
          <p:nvPr>
            <p:ph/>
          </p:nvPr>
        </p:nvPicPr>
        <p:blipFill>
          <a:blip r:embed="rId3"/>
          <a:srcRect/>
          <a:stretch>
            <a:fillRect/>
          </a:stretch>
        </p:blipFill>
        <p:spPr>
          <a:xfrm>
            <a:off x="-647700" y="0"/>
            <a:ext cx="10591800" cy="2805113"/>
          </a:xfrm>
          <a:effectLst>
            <a:outerShdw dist="12700" dir="2700000" algn="ctr" rotWithShape="0">
              <a:srgbClr val="FFFFFF">
                <a:alpha val="75000"/>
              </a:srgbClr>
            </a:outerShdw>
          </a:effectLst>
        </p:spPr>
      </p:pic>
      <p:sp>
        <p:nvSpPr>
          <p:cNvPr id="56323" name="Text Box 4"/>
          <p:cNvSpPr txBox="1">
            <a:spLocks noChangeArrowheads="1"/>
          </p:cNvSpPr>
          <p:nvPr/>
        </p:nvSpPr>
        <p:spPr bwMode="auto">
          <a:xfrm>
            <a:off x="381000" y="5181600"/>
            <a:ext cx="8382000" cy="457200"/>
          </a:xfrm>
          <a:prstGeom prst="rect">
            <a:avLst/>
          </a:prstGeom>
          <a:noFill/>
          <a:ln w="9525">
            <a:noFill/>
            <a:miter lim="800000"/>
            <a:headEnd/>
            <a:tailEnd/>
          </a:ln>
        </p:spPr>
        <p:txBody>
          <a:bodyPr>
            <a:prstTxWarp prst="textNoShape">
              <a:avLst/>
            </a:prstTxWarp>
            <a:spAutoFit/>
          </a:bodyPr>
          <a:lstStyle/>
          <a:p>
            <a:pPr algn="l" eaLnBrk="0" hangingPunct="0">
              <a:spcBef>
                <a:spcPct val="50000"/>
              </a:spcBef>
            </a:pPr>
            <a:endParaRPr lang="en-AU"/>
          </a:p>
        </p:txBody>
      </p:sp>
      <p:sp>
        <p:nvSpPr>
          <p:cNvPr id="56324" name="Text Box 5"/>
          <p:cNvSpPr txBox="1">
            <a:spLocks noChangeArrowheads="1"/>
          </p:cNvSpPr>
          <p:nvPr/>
        </p:nvSpPr>
        <p:spPr bwMode="auto">
          <a:xfrm>
            <a:off x="342900" y="2819400"/>
            <a:ext cx="8801100" cy="5521325"/>
          </a:xfrm>
          <a:prstGeom prst="rect">
            <a:avLst/>
          </a:prstGeom>
          <a:noFill/>
          <a:ln w="9525">
            <a:noFill/>
            <a:miter lim="800000"/>
            <a:headEnd/>
            <a:tailEnd/>
          </a:ln>
        </p:spPr>
        <p:txBody>
          <a:bodyPr>
            <a:prstTxWarp prst="textNoShape">
              <a:avLst/>
            </a:prstTxWarp>
            <a:spAutoFit/>
          </a:bodyPr>
          <a:lstStyle/>
          <a:p>
            <a:pPr algn="l">
              <a:spcBef>
                <a:spcPct val="20000"/>
              </a:spcBef>
              <a:buFont typeface="Wingdings" charset="2"/>
              <a:buNone/>
            </a:pPr>
            <a:r>
              <a:rPr lang="en-US">
                <a:solidFill>
                  <a:srgbClr val="000000"/>
                </a:solidFill>
              </a:rPr>
              <a:t>The Mungo Youth Conference created a framework of </a:t>
            </a:r>
            <a:r>
              <a:rPr lang="en-US" i="1">
                <a:solidFill>
                  <a:srgbClr val="000000"/>
                </a:solidFill>
              </a:rPr>
              <a:t>Powerful Learning </a:t>
            </a:r>
            <a:r>
              <a:rPr lang="en-US">
                <a:solidFill>
                  <a:srgbClr val="000000"/>
                </a:solidFill>
              </a:rPr>
              <a:t>&amp; featured:</a:t>
            </a:r>
          </a:p>
          <a:p>
            <a:pPr algn="l">
              <a:spcBef>
                <a:spcPct val="20000"/>
              </a:spcBef>
              <a:buFont typeface="Arial" charset="0"/>
              <a:buChar char="•"/>
            </a:pPr>
            <a:r>
              <a:rPr lang="en-US">
                <a:solidFill>
                  <a:srgbClr val="000000"/>
                </a:solidFill>
              </a:rPr>
              <a:t> Student led presentations [learning so as to teach]. </a:t>
            </a:r>
          </a:p>
          <a:p>
            <a:pPr algn="l">
              <a:spcBef>
                <a:spcPct val="20000"/>
              </a:spcBef>
              <a:buFont typeface="Arial" charset="0"/>
              <a:buChar char="•"/>
            </a:pPr>
            <a:r>
              <a:rPr lang="en-US">
                <a:solidFill>
                  <a:srgbClr val="000000"/>
                </a:solidFill>
              </a:rPr>
              <a:t> Engagement with Traditional Owners</a:t>
            </a:r>
          </a:p>
          <a:p>
            <a:pPr algn="l">
              <a:spcBef>
                <a:spcPct val="20000"/>
              </a:spcBef>
              <a:buFont typeface="Arial" charset="0"/>
              <a:buChar char="•"/>
            </a:pPr>
            <a:r>
              <a:rPr lang="en-US">
                <a:solidFill>
                  <a:srgbClr val="000000"/>
                </a:solidFill>
              </a:rPr>
              <a:t> Archaeological activities</a:t>
            </a:r>
          </a:p>
          <a:p>
            <a:pPr algn="l">
              <a:spcBef>
                <a:spcPct val="20000"/>
              </a:spcBef>
              <a:buFont typeface="Arial" charset="0"/>
              <a:buChar char="•"/>
            </a:pPr>
            <a:r>
              <a:rPr lang="en-US">
                <a:solidFill>
                  <a:srgbClr val="000000"/>
                </a:solidFill>
              </a:rPr>
              <a:t> Team building &amp; student leadership</a:t>
            </a:r>
          </a:p>
          <a:p>
            <a:pPr algn="l">
              <a:spcBef>
                <a:spcPct val="20000"/>
              </a:spcBef>
              <a:buFont typeface="Arial" charset="0"/>
              <a:buChar char="•"/>
            </a:pPr>
            <a:r>
              <a:rPr lang="en-US">
                <a:solidFill>
                  <a:srgbClr val="000000"/>
                </a:solidFill>
              </a:rPr>
              <a:t> Cultural events</a:t>
            </a:r>
          </a:p>
          <a:p>
            <a:pPr algn="l">
              <a:spcBef>
                <a:spcPct val="20000"/>
              </a:spcBef>
              <a:buFont typeface="Arial" charset="0"/>
              <a:buChar char="•"/>
            </a:pPr>
            <a:r>
              <a:rPr lang="en-US">
                <a:solidFill>
                  <a:srgbClr val="000000"/>
                </a:solidFill>
              </a:rPr>
              <a:t> Role models – artistic, sporting &amp; professional </a:t>
            </a:r>
          </a:p>
          <a:p>
            <a:pPr algn="l">
              <a:spcBef>
                <a:spcPct val="20000"/>
              </a:spcBef>
              <a:buFont typeface="Arial" charset="0"/>
              <a:buChar char="•"/>
            </a:pPr>
            <a:r>
              <a:rPr lang="en-US">
                <a:solidFill>
                  <a:srgbClr val="000000"/>
                </a:solidFill>
              </a:rPr>
              <a:t> Creative performances, new media</a:t>
            </a:r>
          </a:p>
          <a:p>
            <a:pPr algn="l">
              <a:spcBef>
                <a:spcPct val="20000"/>
              </a:spcBef>
              <a:buFont typeface="Arial" charset="0"/>
              <a:buChar char="•"/>
            </a:pPr>
            <a:endParaRPr lang="en-US" sz="2800">
              <a:solidFill>
                <a:srgbClr val="000000"/>
              </a:solidFill>
            </a:endParaRPr>
          </a:p>
          <a:p>
            <a:pPr algn="l">
              <a:spcBef>
                <a:spcPct val="20000"/>
              </a:spcBef>
              <a:buFont typeface="Arial" charset="0"/>
              <a:buChar char="•"/>
            </a:pPr>
            <a:endParaRPr lang="en-US" sz="2800">
              <a:solidFill>
                <a:srgbClr val="000000"/>
              </a:solidFill>
            </a:endParaRPr>
          </a:p>
          <a:p>
            <a:pPr algn="l" eaLnBrk="0" hangingPunct="0">
              <a:spcBef>
                <a:spcPct val="50000"/>
              </a:spcBef>
            </a:pP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1028" descr="Location Map"/>
          <p:cNvPicPr>
            <a:picLocks noChangeAspect="1" noChangeArrowheads="1"/>
          </p:cNvPicPr>
          <p:nvPr/>
        </p:nvPicPr>
        <p:blipFill>
          <a:blip r:embed="rId2"/>
          <a:srcRect/>
          <a:stretch>
            <a:fillRect/>
          </a:stretch>
        </p:blipFill>
        <p:spPr bwMode="auto">
          <a:xfrm>
            <a:off x="1333500" y="-123825"/>
            <a:ext cx="6629400" cy="6981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2"/>
          <p:cNvSpPr>
            <a:spLocks noGrp="1" noChangeArrowheads="1"/>
          </p:cNvSpPr>
          <p:nvPr>
            <p:ph type="ctrTitle"/>
          </p:nvPr>
        </p:nvSpPr>
        <p:spPr>
          <a:xfrm>
            <a:off x="533400" y="1371600"/>
            <a:ext cx="8229600" cy="762000"/>
          </a:xfrm>
        </p:spPr>
        <p:txBody>
          <a:bodyPr/>
          <a:lstStyle/>
          <a:p>
            <a:pPr eaLnBrk="1" fontAlgn="auto" hangingPunct="1">
              <a:spcAft>
                <a:spcPts val="0"/>
              </a:spcAft>
              <a:defRPr/>
            </a:pPr>
            <a:r>
              <a:rPr lang="en-AU" dirty="0">
                <a:ea typeface="+mj-ea"/>
                <a:cs typeface="+mj-cs"/>
              </a:rPr>
              <a:t>Presenters</a:t>
            </a:r>
          </a:p>
        </p:txBody>
      </p:sp>
      <p:sp>
        <p:nvSpPr>
          <p:cNvPr id="122883" name="Rectangle 3"/>
          <p:cNvSpPr>
            <a:spLocks noGrp="1" noChangeArrowheads="1"/>
          </p:cNvSpPr>
          <p:nvPr>
            <p:ph type="subTitle" idx="1"/>
          </p:nvPr>
        </p:nvSpPr>
        <p:spPr>
          <a:xfrm>
            <a:off x="76200" y="2590800"/>
            <a:ext cx="9067800" cy="3048000"/>
          </a:xfrm>
          <a:effectLst>
            <a:outerShdw blurRad="63500" dist="25399" dir="2700000" algn="ctr" rotWithShape="0">
              <a:srgbClr val="000000">
                <a:alpha val="75000"/>
              </a:srgbClr>
            </a:outerShdw>
          </a:effectLst>
        </p:spPr>
        <p:txBody>
          <a:bodyPr>
            <a:normAutofit/>
          </a:bodyPr>
          <a:lstStyle/>
          <a:p>
            <a:pPr eaLnBrk="1" hangingPunct="1">
              <a:lnSpc>
                <a:spcPct val="80000"/>
              </a:lnSpc>
              <a:defRPr/>
            </a:pPr>
            <a:r>
              <a:rPr lang="en-AU" sz="2400" dirty="0" smtClean="0"/>
              <a:t>TANYA CHARLES (</a:t>
            </a:r>
            <a:r>
              <a:rPr lang="en-US" sz="2400" i="1" dirty="0" smtClean="0"/>
              <a:t>Mutthi Mutthi )</a:t>
            </a:r>
            <a:endParaRPr lang="en-AU" sz="2400" dirty="0" smtClean="0"/>
          </a:p>
          <a:p>
            <a:pPr eaLnBrk="1" hangingPunct="1">
              <a:lnSpc>
                <a:spcPct val="80000"/>
              </a:lnSpc>
              <a:defRPr/>
            </a:pPr>
            <a:r>
              <a:rPr lang="en-AU" sz="2400" dirty="0" smtClean="0"/>
              <a:t>Coordinator – Discovery Rangers </a:t>
            </a:r>
          </a:p>
          <a:p>
            <a:pPr eaLnBrk="1" hangingPunct="1">
              <a:lnSpc>
                <a:spcPct val="80000"/>
              </a:lnSpc>
              <a:defRPr/>
            </a:pPr>
            <a:r>
              <a:rPr lang="en-AU" sz="2400" dirty="0" smtClean="0"/>
              <a:t>Willandra Lakes Region World Heritage Area</a:t>
            </a:r>
          </a:p>
          <a:p>
            <a:pPr eaLnBrk="1" hangingPunct="1">
              <a:lnSpc>
                <a:spcPct val="80000"/>
              </a:lnSpc>
              <a:defRPr/>
            </a:pPr>
            <a:endParaRPr lang="en-AU" sz="2400" dirty="0" smtClean="0"/>
          </a:p>
          <a:p>
            <a:pPr eaLnBrk="1" hangingPunct="1">
              <a:lnSpc>
                <a:spcPct val="80000"/>
              </a:lnSpc>
              <a:defRPr/>
            </a:pPr>
            <a:r>
              <a:rPr lang="en-AU" sz="2400" dirty="0" smtClean="0"/>
              <a:t>ROBERT BIGGS</a:t>
            </a:r>
          </a:p>
          <a:p>
            <a:pPr eaLnBrk="1" hangingPunct="1">
              <a:lnSpc>
                <a:spcPct val="80000"/>
              </a:lnSpc>
              <a:defRPr/>
            </a:pPr>
            <a:r>
              <a:rPr lang="en-AU" sz="2400" dirty="0" smtClean="0"/>
              <a:t>Deputy Chair Mungo Youth Project</a:t>
            </a:r>
          </a:p>
          <a:p>
            <a:pPr eaLnBrk="1" hangingPunct="1">
              <a:lnSpc>
                <a:spcPct val="80000"/>
              </a:lnSpc>
              <a:defRPr/>
            </a:pPr>
            <a:endParaRPr lang="en-AU" sz="24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fontAlgn="auto" hangingPunct="1">
              <a:spcAft>
                <a:spcPts val="0"/>
              </a:spcAft>
              <a:defRPr/>
            </a:pPr>
            <a:r>
              <a:rPr lang="en-AU">
                <a:ea typeface="+mj-ea"/>
                <a:cs typeface="+mj-cs"/>
              </a:rPr>
              <a:t>Deep time</a:t>
            </a:r>
          </a:p>
        </p:txBody>
      </p:sp>
      <p:pic>
        <p:nvPicPr>
          <p:cNvPr id="58371" name="Picture 3"/>
          <p:cNvPicPr>
            <a:picLocks noGrp="1" noChangeAspect="1" noChangeArrowheads="1"/>
          </p:cNvPicPr>
          <p:nvPr>
            <p:ph sz="half" idx="1"/>
          </p:nvPr>
        </p:nvPicPr>
        <p:blipFill>
          <a:blip r:embed="rId3"/>
          <a:srcRect t="-75896" b="-75896"/>
          <a:stretch>
            <a:fillRect/>
          </a:stretch>
        </p:blipFill>
        <p:spPr>
          <a:xfrm>
            <a:off x="0" y="-795338"/>
            <a:ext cx="8915400" cy="9628188"/>
          </a:xfrm>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fontAlgn="auto" hangingPunct="1">
              <a:spcAft>
                <a:spcPts val="0"/>
              </a:spcAft>
              <a:defRPr/>
            </a:pPr>
            <a:r>
              <a:rPr lang="en-US">
                <a:ea typeface="+mj-ea"/>
                <a:cs typeface="+mj-cs"/>
              </a:rPr>
              <a:t>A broad national interest</a:t>
            </a:r>
          </a:p>
        </p:txBody>
      </p:sp>
      <p:sp>
        <p:nvSpPr>
          <p:cNvPr id="60419" name="Rectangle 3"/>
          <p:cNvSpPr>
            <a:spLocks noGrp="1" noChangeArrowheads="1"/>
          </p:cNvSpPr>
          <p:nvPr>
            <p:ph type="body" sz="half" idx="1"/>
          </p:nvPr>
        </p:nvSpPr>
        <p:spPr/>
        <p:txBody>
          <a:bodyPr/>
          <a:lstStyle/>
          <a:p>
            <a:pPr eaLnBrk="1" hangingPunct="1">
              <a:buFont typeface="Wingdings" charset="2"/>
              <a:buChar char="§"/>
            </a:pPr>
            <a:r>
              <a:rPr lang="en-US" sz="3600"/>
              <a:t>Australian Broadcasting Commission interviews</a:t>
            </a:r>
          </a:p>
        </p:txBody>
      </p:sp>
      <p:pic>
        <p:nvPicPr>
          <p:cNvPr id="60420" name="Picture 4" descr="broadcast"/>
          <p:cNvPicPr>
            <a:picLocks noChangeAspect="1" noChangeArrowheads="1"/>
          </p:cNvPicPr>
          <p:nvPr/>
        </p:nvPicPr>
        <p:blipFill>
          <a:blip r:embed="rId3"/>
          <a:srcRect/>
          <a:stretch>
            <a:fillRect/>
          </a:stretch>
        </p:blipFill>
        <p:spPr bwMode="auto">
          <a:xfrm>
            <a:off x="3886200" y="1981200"/>
            <a:ext cx="4978400" cy="375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609600"/>
            <a:ext cx="8648700" cy="914400"/>
          </a:xfrm>
        </p:spPr>
        <p:txBody>
          <a:bodyPr/>
          <a:lstStyle/>
          <a:p>
            <a:pPr>
              <a:defRPr/>
            </a:pPr>
            <a:r>
              <a:rPr lang="en-US" dirty="0" smtClean="0"/>
              <a:t>Elders program responses </a:t>
            </a:r>
            <a:endParaRPr lang="en-US" dirty="0"/>
          </a:p>
        </p:txBody>
      </p:sp>
      <p:sp>
        <p:nvSpPr>
          <p:cNvPr id="3" name="Text Placeholder 2"/>
          <p:cNvSpPr>
            <a:spLocks noGrp="1"/>
          </p:cNvSpPr>
          <p:nvPr>
            <p:ph type="body" idx="1"/>
          </p:nvPr>
        </p:nvSpPr>
        <p:spPr>
          <a:xfrm>
            <a:off x="304800" y="2057400"/>
            <a:ext cx="8686800" cy="3740150"/>
          </a:xfrm>
        </p:spPr>
        <p:txBody>
          <a:bodyPr/>
          <a:lstStyle/>
          <a:p>
            <a:pPr>
              <a:defRPr/>
            </a:pPr>
            <a:r>
              <a:rPr lang="en-US" sz="3600" dirty="0" smtClean="0">
                <a:solidFill>
                  <a:schemeClr val="bg1">
                    <a:lumMod val="95000"/>
                    <a:lumOff val="5000"/>
                  </a:schemeClr>
                </a:solidFill>
              </a:rPr>
              <a:t>Part 1.</a:t>
            </a:r>
            <a:r>
              <a:rPr lang="en-US" sz="3600" dirty="0" smtClean="0"/>
              <a:t>  Program Overview</a:t>
            </a:r>
          </a:p>
          <a:p>
            <a:pPr>
              <a:defRPr/>
            </a:pPr>
            <a:r>
              <a:rPr lang="en-US" sz="3600" dirty="0" smtClean="0">
                <a:solidFill>
                  <a:srgbClr val="0D0D0D"/>
                </a:solidFill>
              </a:rPr>
              <a:t>Part 2.</a:t>
            </a:r>
            <a:r>
              <a:rPr lang="en-US" sz="3600" dirty="0" smtClean="0"/>
              <a:t>  Welcome ceremonies</a:t>
            </a:r>
          </a:p>
          <a:p>
            <a:pPr>
              <a:defRPr/>
            </a:pPr>
            <a:r>
              <a:rPr lang="en-US" sz="3600" dirty="0" smtClean="0"/>
              <a:t>		- Students, teachers and visitors</a:t>
            </a:r>
          </a:p>
          <a:p>
            <a:pPr>
              <a:defRPr/>
            </a:pPr>
            <a:r>
              <a:rPr lang="en-US" sz="3600" dirty="0" smtClean="0"/>
              <a:t>		- The Governor NSW Prof </a:t>
            </a:r>
            <a:r>
              <a:rPr lang="en-US" sz="3600" dirty="0" err="1" smtClean="0"/>
              <a:t>Maree</a:t>
            </a:r>
            <a:r>
              <a:rPr lang="en-US" sz="3600" dirty="0" smtClean="0"/>
              <a:t> </a:t>
            </a:r>
            <a:r>
              <a:rPr lang="en-US" sz="3600" smtClean="0"/>
              <a:t>		   Bashir</a:t>
            </a:r>
            <a:r>
              <a:rPr lang="en-US" sz="3600" dirty="0" smtClean="0"/>
              <a:t> </a:t>
            </a:r>
          </a:p>
          <a:p>
            <a:pPr>
              <a:defRPr/>
            </a:pPr>
            <a:r>
              <a:rPr lang="en-US" sz="3600" dirty="0" smtClean="0">
                <a:solidFill>
                  <a:srgbClr val="0D0D0D"/>
                </a:solidFill>
              </a:rPr>
              <a:t>Part 3.</a:t>
            </a:r>
            <a:r>
              <a:rPr lang="en-US" sz="3600" dirty="0" smtClean="0"/>
              <a:t>  Elders Student engagement 		  		activities</a:t>
            </a:r>
          </a:p>
          <a:p>
            <a:pPr>
              <a:defRPr/>
            </a:pP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fontAlgn="auto" hangingPunct="1">
              <a:spcAft>
                <a:spcPts val="0"/>
              </a:spcAft>
              <a:defRPr/>
            </a:pPr>
            <a:r>
              <a:rPr lang="en-AU">
                <a:ea typeface="+mj-ea"/>
                <a:cs typeface="+mj-cs"/>
              </a:rPr>
              <a:t>Climate change</a:t>
            </a:r>
          </a:p>
        </p:txBody>
      </p:sp>
      <p:pic>
        <p:nvPicPr>
          <p:cNvPr id="65539" name="Picture 4" descr="fig_hist_1"/>
          <p:cNvPicPr>
            <a:picLocks noGrp="1" noChangeAspect="1" noChangeArrowheads="1"/>
          </p:cNvPicPr>
          <p:nvPr>
            <p:ph idx="1"/>
          </p:nvPr>
        </p:nvPicPr>
        <p:blipFill>
          <a:blip r:embed="rId2"/>
          <a:srcRect l="-15543" r="-15543"/>
          <a:stretch>
            <a:fillRect/>
          </a:stretch>
        </p:blip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fontAlgn="auto" hangingPunct="1">
              <a:spcAft>
                <a:spcPts val="0"/>
              </a:spcAft>
              <a:defRPr/>
            </a:pPr>
            <a:r>
              <a:rPr lang="en-US">
                <a:ea typeface="+mj-ea"/>
                <a:cs typeface="+mj-cs"/>
              </a:rPr>
              <a:t>Ian Thorpe </a:t>
            </a:r>
          </a:p>
        </p:txBody>
      </p:sp>
      <p:pic>
        <p:nvPicPr>
          <p:cNvPr id="68611" name="Picture 3" descr="MUNGO-015"/>
          <p:cNvPicPr>
            <a:picLocks noGrp="1" noChangeAspect="1" noChangeArrowheads="1"/>
          </p:cNvPicPr>
          <p:nvPr>
            <p:ph idx="1"/>
          </p:nvPr>
        </p:nvPicPr>
        <p:blipFill>
          <a:blip r:embed="rId3"/>
          <a:srcRect l="-15543" r="-15543"/>
          <a:stretch>
            <a:fillRect/>
          </a:stretch>
        </p:blip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5779" name="Picture 3" descr="MYC Kids Teaching Kids2"/>
          <p:cNvPicPr>
            <a:picLocks noGrp="1" noChangeAspect="1" noChangeArrowheads="1"/>
          </p:cNvPicPr>
          <p:nvPr>
            <p:ph/>
          </p:nvPr>
        </p:nvPicPr>
        <p:blipFill>
          <a:blip r:embed="rId3"/>
          <a:srcRect l="-3125" r="-3125"/>
          <a:stretch>
            <a:fillRect/>
          </a:stretch>
        </p:blipFill>
        <p:spPr>
          <a:effectLst>
            <a:outerShdw dist="12700" dir="2700000" algn="ctr" rotWithShape="0">
              <a:srgbClr val="FFFFFF">
                <a:alpha val="75000"/>
              </a:srgbClr>
            </a:outerShdw>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2"/>
          <p:cNvSpPr>
            <a:spLocks noGrp="1"/>
          </p:cNvSpPr>
          <p:nvPr>
            <p:ph type="title" idx="4294967295"/>
          </p:nvPr>
        </p:nvSpPr>
        <p:spPr bwMode="auto"/>
        <p:txBody>
          <a:bodyPr wrap="square" lIns="91440" tIns="45720" rIns="91440" bIns="45720" numCol="1" anchorCtr="0" compatLnSpc="1">
            <a:prstTxWarp prst="textNoShape">
              <a:avLst/>
            </a:prstTxWarp>
          </a:bodyPr>
          <a:lstStyle/>
          <a:p>
            <a:pPr eaLnBrk="1" hangingPunct="1">
              <a:defRPr/>
            </a:pPr>
            <a:endParaRPr lang="en-AU">
              <a:ln>
                <a:noFill/>
              </a:ln>
              <a:solidFill>
                <a:schemeClr val="tx1"/>
              </a:solidFill>
              <a:effectLst/>
            </a:endParaRPr>
          </a:p>
        </p:txBody>
      </p:sp>
      <p:pic>
        <p:nvPicPr>
          <p:cNvPr id="73731" name="Picture 3" descr="Mungo Youth Project 2009 03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685800" y="404813"/>
            <a:ext cx="7772400" cy="1871662"/>
          </a:xfrm>
          <a:prstGeom prst="rect">
            <a:avLst/>
          </a:prstGeom>
          <a:noFill/>
          <a:ln w="9525">
            <a:noFill/>
            <a:miter lim="800000"/>
            <a:headEnd/>
            <a:tailEnd/>
          </a:ln>
          <a:effectLst/>
        </p:spPr>
        <p:txBody>
          <a:bodyPr anchor="ctr">
            <a:prstTxWarp prst="textNoShape">
              <a:avLst/>
            </a:prstTxWarp>
          </a:bodyPr>
          <a:lstStyle/>
          <a:p>
            <a:pPr eaLnBrk="0" hangingPunct="0">
              <a:defRPr/>
            </a:pPr>
            <a:r>
              <a:rPr lang="en-AU" sz="4600" kern="0">
                <a:solidFill>
                  <a:schemeClr val="tx2"/>
                </a:solidFill>
                <a:latin typeface="Andalus" pitchFamily="2" charset="0"/>
                <a:ea typeface="+mj-ea"/>
                <a:cs typeface="+mj-cs"/>
              </a:rPr>
              <a:t>Variation in the Willandra</a:t>
            </a:r>
            <a:br>
              <a:rPr lang="en-AU" sz="4600" kern="0">
                <a:solidFill>
                  <a:schemeClr val="tx2"/>
                </a:solidFill>
                <a:latin typeface="Andalus" pitchFamily="2" charset="0"/>
                <a:ea typeface="+mj-ea"/>
                <a:cs typeface="+mj-cs"/>
              </a:rPr>
            </a:br>
            <a:r>
              <a:rPr lang="en-AU" sz="3200" kern="0">
                <a:solidFill>
                  <a:schemeClr val="tx2"/>
                </a:solidFill>
                <a:latin typeface="Andalus" pitchFamily="2" charset="0"/>
                <a:ea typeface="+mj-ea"/>
                <a:cs typeface="+mj-cs"/>
              </a:rPr>
              <a:t>Robusts and Graciles?</a:t>
            </a:r>
            <a:endParaRPr lang="en-AU" sz="3200" kern="0">
              <a:solidFill>
                <a:schemeClr val="tx2"/>
              </a:solidFill>
              <a:latin typeface="+mj-lt"/>
              <a:ea typeface="+mj-ea"/>
              <a:cs typeface="+mj-cs"/>
            </a:endParaRPr>
          </a:p>
        </p:txBody>
      </p:sp>
      <p:graphicFrame>
        <p:nvGraphicFramePr>
          <p:cNvPr id="75778" name="Object 2"/>
          <p:cNvGraphicFramePr>
            <a:graphicFrameLocks noChangeAspect="1"/>
          </p:cNvGraphicFramePr>
          <p:nvPr/>
        </p:nvGraphicFramePr>
        <p:xfrm>
          <a:off x="762000" y="2736850"/>
          <a:ext cx="4114800" cy="2800350"/>
        </p:xfrm>
        <a:graphic>
          <a:graphicData uri="http://schemas.openxmlformats.org/presentationml/2006/ole">
            <p:oleObj spid="_x0000_s75778" name="Photo Editor Photo" r:id="rId3" imgW="32761905" imgH="22304762" progId="">
              <p:embed/>
            </p:oleObj>
          </a:graphicData>
        </a:graphic>
      </p:graphicFrame>
      <p:graphicFrame>
        <p:nvGraphicFramePr>
          <p:cNvPr id="75779" name="Object 3"/>
          <p:cNvGraphicFramePr>
            <a:graphicFrameLocks noChangeAspect="1"/>
          </p:cNvGraphicFramePr>
          <p:nvPr/>
        </p:nvGraphicFramePr>
        <p:xfrm>
          <a:off x="5105400" y="2971800"/>
          <a:ext cx="3733800" cy="2422525"/>
        </p:xfrm>
        <a:graphic>
          <a:graphicData uri="http://schemas.openxmlformats.org/presentationml/2006/ole">
            <p:oleObj spid="_x0000_s75779" name="Photo Editor Photo" r:id="rId4" imgW="32200000" imgH="20876190" progId="">
              <p:embed/>
            </p:oleObj>
          </a:graphicData>
        </a:graphic>
      </p:graphicFrame>
      <p:sp>
        <p:nvSpPr>
          <p:cNvPr id="75781" name="Text Box 6"/>
          <p:cNvSpPr txBox="1">
            <a:spLocks noChangeArrowheads="1"/>
          </p:cNvSpPr>
          <p:nvPr/>
        </p:nvSpPr>
        <p:spPr bwMode="auto">
          <a:xfrm>
            <a:off x="4876800" y="6019800"/>
            <a:ext cx="3581400" cy="366713"/>
          </a:xfrm>
          <a:prstGeom prst="rect">
            <a:avLst/>
          </a:prstGeom>
          <a:noFill/>
          <a:ln w="9525">
            <a:noFill/>
            <a:miter lim="800000"/>
            <a:headEnd/>
            <a:tailEnd/>
          </a:ln>
        </p:spPr>
        <p:txBody>
          <a:bodyPr>
            <a:prstTxWarp prst="textNoShape">
              <a:avLst/>
            </a:prstTxWarp>
            <a:spAutoFit/>
          </a:bodyPr>
          <a:lstStyle/>
          <a:p>
            <a:pPr>
              <a:spcBef>
                <a:spcPct val="50000"/>
              </a:spcBef>
            </a:pPr>
            <a:r>
              <a:rPr lang="en-AU" sz="1800"/>
              <a:t>Illustrations by WF Shawcross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l" eaLnBrk="1" fontAlgn="auto" hangingPunct="1">
              <a:spcAft>
                <a:spcPts val="0"/>
              </a:spcAft>
              <a:defRPr/>
            </a:pPr>
            <a:r>
              <a:rPr lang="en-US" dirty="0">
                <a:ea typeface="+mj-ea"/>
                <a:cs typeface="+mj-cs"/>
              </a:rPr>
              <a:t>Deep Time</a:t>
            </a:r>
          </a:p>
        </p:txBody>
      </p:sp>
      <p:sp>
        <p:nvSpPr>
          <p:cNvPr id="37893" name="Rectangle 3"/>
          <p:cNvSpPr>
            <a:spLocks noGrp="1" noChangeArrowheads="1"/>
          </p:cNvSpPr>
          <p:nvPr>
            <p:ph type="body" sz="half" idx="1"/>
          </p:nvPr>
        </p:nvSpPr>
        <p:spPr>
          <a:xfrm>
            <a:off x="228600" y="1628775"/>
            <a:ext cx="4114800" cy="4114800"/>
          </a:xfrm>
        </p:spPr>
        <p:txBody>
          <a:bodyPr/>
          <a:lstStyle/>
          <a:p>
            <a:pPr eaLnBrk="1" hangingPunct="1">
              <a:lnSpc>
                <a:spcPct val="90000"/>
              </a:lnSpc>
            </a:pPr>
            <a:r>
              <a:rPr lang="en-AU" sz="2200" smtClean="0">
                <a:latin typeface="Arial" charset="0"/>
              </a:rPr>
              <a:t>Understanding Aboriginal prehistory in Australia, which occupies 45,000+ years of Australia’s human past, is still in its infancy. </a:t>
            </a:r>
          </a:p>
          <a:p>
            <a:pPr eaLnBrk="1" hangingPunct="1">
              <a:lnSpc>
                <a:spcPct val="90000"/>
              </a:lnSpc>
            </a:pPr>
            <a:endParaRPr lang="en-AU" sz="2200" smtClean="0">
              <a:latin typeface="Arial" charset="0"/>
            </a:endParaRPr>
          </a:p>
          <a:p>
            <a:pPr eaLnBrk="1" hangingPunct="1">
              <a:lnSpc>
                <a:spcPct val="90000"/>
              </a:lnSpc>
            </a:pPr>
            <a:r>
              <a:rPr lang="en-AU" sz="2200" smtClean="0">
                <a:latin typeface="Arial" charset="0"/>
              </a:rPr>
              <a:t>The concept of deep time in relation to the human past is a difficult one to fathom and presents a challenge to the most adept thinking. </a:t>
            </a:r>
          </a:p>
          <a:p>
            <a:pPr eaLnBrk="1" hangingPunct="1">
              <a:lnSpc>
                <a:spcPct val="90000"/>
              </a:lnSpc>
            </a:pPr>
            <a:endParaRPr lang="en-US" sz="2200" smtClean="0"/>
          </a:p>
        </p:txBody>
      </p:sp>
      <p:graphicFrame>
        <p:nvGraphicFramePr>
          <p:cNvPr id="2" name="Object 2"/>
          <p:cNvGraphicFramePr>
            <a:graphicFrameLocks noChangeAspect="1"/>
          </p:cNvGraphicFramePr>
          <p:nvPr>
            <p:ph sz="quarter" idx="2"/>
          </p:nvPr>
        </p:nvGraphicFramePr>
        <p:xfrm>
          <a:off x="4716463" y="476250"/>
          <a:ext cx="4032250" cy="2684463"/>
        </p:xfrm>
        <a:graphic>
          <a:graphicData uri="http://schemas.openxmlformats.org/presentationml/2006/ole">
            <p:oleObj spid="_x0000_s37890" name="Photo Editor Photo" r:id="rId4" imgW="24380952" imgH="16228571" progId="">
              <p:embed/>
            </p:oleObj>
          </a:graphicData>
        </a:graphic>
      </p:graphicFrame>
      <p:graphicFrame>
        <p:nvGraphicFramePr>
          <p:cNvPr id="37891" name="Object 3"/>
          <p:cNvGraphicFramePr>
            <a:graphicFrameLocks noChangeAspect="1"/>
          </p:cNvGraphicFramePr>
          <p:nvPr>
            <p:ph sz="quarter" idx="3"/>
          </p:nvPr>
        </p:nvGraphicFramePr>
        <p:xfrm>
          <a:off x="4643438" y="3644900"/>
          <a:ext cx="4176712" cy="2779713"/>
        </p:xfrm>
        <a:graphic>
          <a:graphicData uri="http://schemas.openxmlformats.org/presentationml/2006/ole">
            <p:oleObj spid="_x0000_s37891" name="Photo Editor Photo" r:id="rId5" imgW="24380952" imgH="16228571" progId="">
              <p:embed/>
            </p:oleObj>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5" name="Picture 1029" descr="mungo meeting place"/>
          <p:cNvPicPr>
            <a:picLocks noGrp="1" noChangeAspect="1" noChangeArrowheads="1"/>
          </p:cNvPicPr>
          <p:nvPr>
            <p:ph/>
          </p:nvPr>
        </p:nvPicPr>
        <p:blipFill>
          <a:blip r:embed="rId3"/>
          <a:srcRect l="-46839" r="-46839"/>
          <a:stretch>
            <a:fillRect/>
          </a:stretch>
        </p:blipFill>
        <p:spPr>
          <a:effectLst>
            <a:outerShdw dist="12700" dir="2700000" algn="ctr" rotWithShape="0">
              <a:srgbClr val="FFFFFF">
                <a:alpha val="75000"/>
              </a:srgbClr>
            </a:outerShdw>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eaLnBrk="1" fontAlgn="auto" hangingPunct="1">
              <a:spcAft>
                <a:spcPts val="0"/>
              </a:spcAft>
              <a:defRPr/>
            </a:pPr>
            <a:r>
              <a:rPr lang="en-US">
                <a:ea typeface="+mj-ea"/>
                <a:cs typeface="+mj-cs"/>
              </a:rPr>
              <a:t>Deep History – Australian History</a:t>
            </a:r>
          </a:p>
        </p:txBody>
      </p:sp>
      <p:sp>
        <p:nvSpPr>
          <p:cNvPr id="6" name="Content Placeholder 5"/>
          <p:cNvSpPr>
            <a:spLocks noGrp="1"/>
          </p:cNvSpPr>
          <p:nvPr>
            <p:ph sz="half" idx="1"/>
          </p:nvPr>
        </p:nvSpPr>
        <p:spPr/>
        <p:txBody>
          <a:bodyPr>
            <a:normAutofit lnSpcReduction="10000"/>
          </a:bodyPr>
          <a:lstStyle/>
          <a:p>
            <a:pPr marL="548640" indent="-411480" eaLnBrk="1" fontAlgn="auto" hangingPunct="1">
              <a:spcAft>
                <a:spcPts val="0"/>
              </a:spcAft>
              <a:buClr>
                <a:schemeClr val="tx1">
                  <a:shade val="95000"/>
                </a:schemeClr>
              </a:buClr>
              <a:buFont typeface="Wingdings" pitchFamily="-110" charset="2"/>
              <a:buChar char="§"/>
              <a:defRPr/>
            </a:pPr>
            <a:r>
              <a:rPr lang="en-US" smtClean="0">
                <a:ea typeface="+mn-ea"/>
                <a:cs typeface="+mn-cs"/>
              </a:rPr>
              <a:t>AGENDA</a:t>
            </a:r>
          </a:p>
        </p:txBody>
      </p:sp>
      <p:sp>
        <p:nvSpPr>
          <p:cNvPr id="7" name="Content Placeholder 6"/>
          <p:cNvSpPr>
            <a:spLocks noGrp="1"/>
          </p:cNvSpPr>
          <p:nvPr>
            <p:ph sz="half" idx="2"/>
          </p:nvPr>
        </p:nvSpPr>
        <p:spPr>
          <a:xfrm>
            <a:off x="3851275" y="1981200"/>
            <a:ext cx="4606925" cy="4114800"/>
          </a:xfrm>
        </p:spPr>
        <p:txBody>
          <a:bodyPr>
            <a:normAutofit lnSpcReduction="10000"/>
          </a:bodyPr>
          <a:lstStyle/>
          <a:p>
            <a:pPr marL="548640" indent="-411480" eaLnBrk="1" fontAlgn="auto" hangingPunct="1">
              <a:spcAft>
                <a:spcPts val="0"/>
              </a:spcAft>
              <a:buClr>
                <a:schemeClr val="tx1">
                  <a:shade val="95000"/>
                </a:schemeClr>
              </a:buClr>
              <a:buFont typeface="Wingdings 2"/>
              <a:buChar char=""/>
              <a:defRPr/>
            </a:pPr>
            <a:r>
              <a:rPr lang="en-US">
                <a:ea typeface="+mn-ea"/>
                <a:cs typeface="+mn-cs"/>
              </a:rPr>
              <a:t>Presenters</a:t>
            </a:r>
          </a:p>
          <a:p>
            <a:pPr marL="548640" indent="-411480" eaLnBrk="1" fontAlgn="auto" hangingPunct="1">
              <a:spcAft>
                <a:spcPts val="0"/>
              </a:spcAft>
              <a:buClr>
                <a:schemeClr val="tx1">
                  <a:shade val="95000"/>
                </a:schemeClr>
              </a:buClr>
              <a:buFont typeface="Wingdings 2"/>
              <a:buChar char=""/>
              <a:defRPr/>
            </a:pPr>
            <a:r>
              <a:rPr lang="en-US">
                <a:ea typeface="+mn-ea"/>
                <a:cs typeface="+mn-cs"/>
              </a:rPr>
              <a:t>Accessing Deep Time</a:t>
            </a:r>
          </a:p>
          <a:p>
            <a:pPr marL="548640" indent="-411480" eaLnBrk="1" fontAlgn="auto" hangingPunct="1">
              <a:spcAft>
                <a:spcPts val="0"/>
              </a:spcAft>
              <a:buClr>
                <a:schemeClr val="tx1">
                  <a:shade val="95000"/>
                </a:schemeClr>
              </a:buClr>
              <a:buFont typeface="Wingdings 2"/>
              <a:buChar char=""/>
              <a:defRPr/>
            </a:pPr>
            <a:r>
              <a:rPr lang="en-US">
                <a:ea typeface="+mn-ea"/>
                <a:cs typeface="+mn-cs"/>
              </a:rPr>
              <a:t>Purpose</a:t>
            </a:r>
          </a:p>
          <a:p>
            <a:pPr marL="548640" indent="-411480" eaLnBrk="1" fontAlgn="auto" hangingPunct="1">
              <a:spcAft>
                <a:spcPts val="0"/>
              </a:spcAft>
              <a:buClr>
                <a:schemeClr val="tx1">
                  <a:shade val="95000"/>
                </a:schemeClr>
              </a:buClr>
              <a:buFont typeface="Wingdings 2"/>
              <a:buChar char=""/>
              <a:defRPr/>
            </a:pPr>
            <a:r>
              <a:rPr lang="en-US">
                <a:ea typeface="+mn-ea"/>
                <a:cs typeface="+mn-cs"/>
              </a:rPr>
              <a:t>Place</a:t>
            </a:r>
          </a:p>
          <a:p>
            <a:pPr marL="548640" indent="-411480" eaLnBrk="1" fontAlgn="auto" hangingPunct="1">
              <a:spcAft>
                <a:spcPts val="0"/>
              </a:spcAft>
              <a:buClr>
                <a:schemeClr val="tx1">
                  <a:shade val="95000"/>
                </a:schemeClr>
              </a:buClr>
              <a:buFont typeface="Wingdings 2"/>
              <a:buChar char=""/>
              <a:defRPr/>
            </a:pPr>
            <a:r>
              <a:rPr lang="en-US">
                <a:ea typeface="+mn-ea"/>
                <a:cs typeface="+mn-cs"/>
              </a:rPr>
              <a:t>Partners</a:t>
            </a:r>
          </a:p>
          <a:p>
            <a:pPr marL="548640" indent="-411480" eaLnBrk="1" fontAlgn="auto" hangingPunct="1">
              <a:spcAft>
                <a:spcPts val="0"/>
              </a:spcAft>
              <a:buClr>
                <a:schemeClr val="tx1">
                  <a:shade val="95000"/>
                </a:schemeClr>
              </a:buClr>
              <a:buFont typeface="Wingdings 2"/>
              <a:buChar char=""/>
              <a:defRPr/>
            </a:pPr>
            <a:r>
              <a:rPr lang="en-US">
                <a:ea typeface="+mn-ea"/>
                <a:cs typeface="+mn-cs"/>
              </a:rPr>
              <a:t>Education</a:t>
            </a:r>
          </a:p>
          <a:p>
            <a:pPr marL="548640" indent="-411480" eaLnBrk="1" fontAlgn="auto" hangingPunct="1">
              <a:spcAft>
                <a:spcPts val="0"/>
              </a:spcAft>
              <a:buClr>
                <a:schemeClr val="tx1">
                  <a:shade val="95000"/>
                </a:schemeClr>
              </a:buClr>
              <a:buFont typeface="Wingdings 2"/>
              <a:buChar char=""/>
              <a:defRPr/>
            </a:pPr>
            <a:r>
              <a:rPr lang="en-US">
                <a:ea typeface="+mn-ea"/>
                <a:cs typeface="+mn-cs"/>
              </a:rPr>
              <a:t>Program</a:t>
            </a:r>
          </a:p>
          <a:p>
            <a:pPr marL="548640" indent="-411480" eaLnBrk="1" fontAlgn="auto" hangingPunct="1">
              <a:spcAft>
                <a:spcPts val="0"/>
              </a:spcAft>
              <a:buClr>
                <a:schemeClr val="tx1">
                  <a:shade val="95000"/>
                </a:schemeClr>
              </a:buClr>
              <a:buFont typeface="Wingdings 2"/>
              <a:buChar char=""/>
              <a:defRPr/>
            </a:pPr>
            <a:r>
              <a:rPr lang="en-US">
                <a:ea typeface="+mn-ea"/>
                <a:cs typeface="+mn-cs"/>
              </a:rPr>
              <a:t>Outcomes</a:t>
            </a:r>
          </a:p>
          <a:p>
            <a:pPr marL="548640" indent="-411480" eaLnBrk="1" fontAlgn="auto" hangingPunct="1">
              <a:spcAft>
                <a:spcPts val="0"/>
              </a:spcAft>
              <a:buClr>
                <a:schemeClr val="tx1">
                  <a:shade val="95000"/>
                </a:schemeClr>
              </a:buClr>
              <a:buFont typeface="Wingdings 2"/>
              <a:buChar char=""/>
              <a:defRPr/>
            </a:pPr>
            <a:r>
              <a:rPr lang="en-US">
                <a:ea typeface="+mn-ea"/>
                <a:cs typeface="+mn-cs"/>
              </a:rPr>
              <a:t>Future engagement</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txBox="1">
            <a:spLocks/>
          </p:cNvSpPr>
          <p:nvPr/>
        </p:nvSpPr>
        <p:spPr bwMode="auto">
          <a:xfrm>
            <a:off x="250825" y="533400"/>
            <a:ext cx="8893175" cy="579438"/>
          </a:xfrm>
          <a:prstGeom prst="rect">
            <a:avLst/>
          </a:prstGeom>
          <a:noFill/>
          <a:ln w="9525">
            <a:noFill/>
            <a:miter lim="800000"/>
            <a:headEnd/>
            <a:tailEnd/>
          </a:ln>
        </p:spPr>
        <p:txBody>
          <a:bodyPr anchor="ctr">
            <a:prstTxWarp prst="textNoShape">
              <a:avLst/>
            </a:prstTxWarp>
            <a:normAutofit fontScale="25000" lnSpcReduction="20000"/>
          </a:bodyPr>
          <a:lstStyle/>
          <a:p>
            <a:pPr fontAlgn="auto">
              <a:spcAft>
                <a:spcPts val="0"/>
              </a:spcAft>
              <a:defRPr/>
            </a:pPr>
            <a:r>
              <a:rPr lang="en-AU" sz="4400" dirty="0">
                <a:latin typeface="+mj-lt"/>
                <a:ea typeface="+mj-ea"/>
                <a:cs typeface="+mj-cs"/>
              </a:rPr>
              <a:t/>
            </a:r>
            <a:br>
              <a:rPr lang="en-AU" sz="4400" dirty="0">
                <a:latin typeface="+mj-lt"/>
                <a:ea typeface="+mj-ea"/>
                <a:cs typeface="+mj-cs"/>
              </a:rPr>
            </a:br>
            <a:r>
              <a:rPr lang="en-AU" sz="4400" dirty="0">
                <a:latin typeface="+mj-lt"/>
                <a:ea typeface="+mj-ea"/>
                <a:cs typeface="+mj-cs"/>
              </a:rPr>
              <a:t/>
            </a:r>
            <a:br>
              <a:rPr lang="en-AU" sz="4400" dirty="0">
                <a:latin typeface="+mj-lt"/>
                <a:ea typeface="+mj-ea"/>
                <a:cs typeface="+mj-cs"/>
              </a:rPr>
            </a:br>
            <a:r>
              <a:rPr lang="en-AU" sz="4400" dirty="0">
                <a:latin typeface="+mj-lt"/>
                <a:ea typeface="+mj-ea"/>
                <a:cs typeface="+mj-cs"/>
              </a:rPr>
              <a:t> </a:t>
            </a:r>
            <a:r>
              <a:rPr lang="en-AU" sz="14667" dirty="0">
                <a:latin typeface="+mj-lt"/>
                <a:ea typeface="+mj-ea"/>
                <a:cs typeface="+mj-cs"/>
              </a:rPr>
              <a:t>Shape of the Australian  Curriculum: History </a:t>
            </a:r>
          </a:p>
        </p:txBody>
      </p:sp>
      <p:sp>
        <p:nvSpPr>
          <p:cNvPr id="6" name="Content Placeholder 4"/>
          <p:cNvSpPr txBox="1">
            <a:spLocks/>
          </p:cNvSpPr>
          <p:nvPr/>
        </p:nvSpPr>
        <p:spPr bwMode="auto">
          <a:xfrm>
            <a:off x="-228600" y="1905000"/>
            <a:ext cx="7345363" cy="5184775"/>
          </a:xfrm>
          <a:prstGeom prst="rect">
            <a:avLst/>
          </a:prstGeom>
          <a:noFill/>
          <a:ln w="9525">
            <a:noFill/>
            <a:miter lim="800000"/>
            <a:headEnd/>
            <a:tailEnd/>
          </a:ln>
        </p:spPr>
        <p:txBody>
          <a:bodyPr>
            <a:prstTxWarp prst="textNoShape">
              <a:avLst/>
            </a:prstTxWarp>
          </a:bodyPr>
          <a:lstStyle/>
          <a:p>
            <a:pPr marL="2057400" lvl="4" indent="-228600" algn="l">
              <a:spcBef>
                <a:spcPct val="20000"/>
              </a:spcBef>
              <a:buFont typeface="Wingdings" pitchFamily="2" charset="2"/>
              <a:buNone/>
              <a:defRPr/>
            </a:pPr>
            <a:r>
              <a:rPr lang="en-AU" dirty="0">
                <a:latin typeface="+mn-lt"/>
                <a:ea typeface="+mn-ea"/>
                <a:cs typeface="+mn-cs"/>
              </a:rPr>
              <a:t>1. History from the time of the earliest human communities to the end of the Ancient period (</a:t>
            </a:r>
            <a:r>
              <a:rPr lang="en-AU" dirty="0" err="1">
                <a:latin typeface="+mn-lt"/>
                <a:ea typeface="+mn-ea"/>
                <a:cs typeface="+mn-cs"/>
              </a:rPr>
              <a:t>c</a:t>
            </a:r>
            <a:r>
              <a:rPr lang="en-AU" dirty="0">
                <a:latin typeface="+mn-lt"/>
                <a:ea typeface="+mn-ea"/>
                <a:cs typeface="+mn-cs"/>
              </a:rPr>
              <a:t>. 60,000 BC–</a:t>
            </a:r>
            <a:r>
              <a:rPr lang="en-AU" dirty="0" err="1">
                <a:latin typeface="+mn-lt"/>
                <a:ea typeface="+mn-ea"/>
                <a:cs typeface="+mn-cs"/>
              </a:rPr>
              <a:t>c</a:t>
            </a:r>
            <a:r>
              <a:rPr lang="en-AU" dirty="0">
                <a:latin typeface="+mn-lt"/>
                <a:ea typeface="+mn-ea"/>
                <a:cs typeface="+mn-cs"/>
              </a:rPr>
              <a:t>. 500 AD) </a:t>
            </a:r>
          </a:p>
          <a:p>
            <a:pPr marL="2057400" lvl="4" indent="-228600" algn="l">
              <a:spcBef>
                <a:spcPct val="20000"/>
              </a:spcBef>
              <a:buFont typeface="Wingdings" pitchFamily="2" charset="2"/>
              <a:buNone/>
              <a:defRPr/>
            </a:pPr>
            <a:r>
              <a:rPr lang="en-AU" dirty="0">
                <a:latin typeface="+mn-lt"/>
                <a:ea typeface="+mn-ea"/>
                <a:cs typeface="+mn-cs"/>
              </a:rPr>
              <a:t>2. History from the end of the Ancient period to the beginning of the Modern period (</a:t>
            </a:r>
            <a:r>
              <a:rPr lang="en-AU" dirty="0" err="1">
                <a:latin typeface="+mn-lt"/>
                <a:ea typeface="+mn-ea"/>
                <a:cs typeface="+mn-cs"/>
              </a:rPr>
              <a:t>c</a:t>
            </a:r>
            <a:r>
              <a:rPr lang="en-AU" dirty="0">
                <a:latin typeface="+mn-lt"/>
                <a:ea typeface="+mn-ea"/>
                <a:cs typeface="+mn-cs"/>
              </a:rPr>
              <a:t>. 500–1750) </a:t>
            </a:r>
          </a:p>
          <a:p>
            <a:pPr marL="2057400" lvl="4" indent="-228600" algn="l">
              <a:spcBef>
                <a:spcPct val="20000"/>
              </a:spcBef>
              <a:buFont typeface="Wingdings" pitchFamily="2" charset="2"/>
              <a:buNone/>
              <a:defRPr/>
            </a:pPr>
            <a:r>
              <a:rPr lang="en-AU" dirty="0">
                <a:latin typeface="+mn-lt"/>
                <a:ea typeface="+mn-ea"/>
                <a:cs typeface="+mn-cs"/>
              </a:rPr>
              <a:t>3. The Modern World and Australia (1750–1901)</a:t>
            </a:r>
          </a:p>
          <a:p>
            <a:pPr marL="2057400" lvl="4" indent="-228600" algn="l">
              <a:spcBef>
                <a:spcPct val="20000"/>
              </a:spcBef>
              <a:buFont typeface="Wingdings" pitchFamily="2" charset="2"/>
              <a:buNone/>
              <a:defRPr/>
            </a:pPr>
            <a:r>
              <a:rPr lang="en-AU" dirty="0">
                <a:latin typeface="+mn-lt"/>
                <a:ea typeface="+mn-ea"/>
                <a:cs typeface="+mn-cs"/>
              </a:rPr>
              <a:t>4. Australia in the Modern World (1901–present)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fontAlgn="auto" hangingPunct="1">
              <a:spcAft>
                <a:spcPts val="0"/>
              </a:spcAft>
              <a:defRPr/>
            </a:pPr>
            <a:r>
              <a:rPr lang="en-AU">
                <a:ea typeface="+mj-ea"/>
                <a:cs typeface="+mj-cs"/>
              </a:rPr>
              <a:t>Partners</a:t>
            </a:r>
          </a:p>
        </p:txBody>
      </p:sp>
      <p:sp>
        <p:nvSpPr>
          <p:cNvPr id="133123" name="Rectangle 3"/>
          <p:cNvSpPr>
            <a:spLocks noGrp="1" noChangeArrowheads="1"/>
          </p:cNvSpPr>
          <p:nvPr>
            <p:ph idx="1"/>
          </p:nvPr>
        </p:nvSpPr>
        <p:spPr>
          <a:effectLst>
            <a:outerShdw blurRad="63500" dist="25399" dir="2700000" algn="ctr" rotWithShape="0">
              <a:srgbClr val="000000">
                <a:alpha val="75000"/>
              </a:srgbClr>
            </a:outerShdw>
          </a:effectLst>
        </p:spPr>
        <p:txBody>
          <a:bodyPr>
            <a:normAutofit/>
          </a:bodyPr>
          <a:lstStyle/>
          <a:p>
            <a:pPr marL="548640" indent="-411480" eaLnBrk="1" fontAlgn="auto" hangingPunct="1">
              <a:spcAft>
                <a:spcPts val="0"/>
              </a:spcAft>
              <a:buClr>
                <a:schemeClr val="tx1">
                  <a:shade val="95000"/>
                </a:schemeClr>
              </a:buClr>
              <a:buFont typeface="Wingdings 2"/>
              <a:buChar char=""/>
              <a:defRPr/>
            </a:pPr>
            <a:r>
              <a:rPr lang="en-AU">
                <a:ea typeface="+mn-ea"/>
                <a:cs typeface="+mn-cs"/>
              </a:rPr>
              <a:t>Critical ingredient to success</a:t>
            </a:r>
          </a:p>
          <a:p>
            <a:pPr marL="548640" indent="-411480" eaLnBrk="1" fontAlgn="auto" hangingPunct="1">
              <a:spcAft>
                <a:spcPts val="0"/>
              </a:spcAft>
              <a:buClr>
                <a:schemeClr val="tx1">
                  <a:shade val="95000"/>
                </a:schemeClr>
              </a:buClr>
              <a:buFont typeface="Wingdings 2"/>
              <a:buChar char=""/>
              <a:defRPr/>
            </a:pPr>
            <a:r>
              <a:rPr lang="en-AU">
                <a:ea typeface="+mn-ea"/>
                <a:cs typeface="+mn-cs"/>
              </a:rPr>
              <a:t>Accessing expertise</a:t>
            </a:r>
          </a:p>
          <a:p>
            <a:pPr marL="548640" indent="-411480" eaLnBrk="1" fontAlgn="auto" hangingPunct="1">
              <a:spcAft>
                <a:spcPts val="0"/>
              </a:spcAft>
              <a:buClr>
                <a:schemeClr val="tx1">
                  <a:shade val="95000"/>
                </a:schemeClr>
              </a:buClr>
              <a:buFont typeface="Wingdings 2"/>
              <a:buChar char=""/>
              <a:defRPr/>
            </a:pPr>
            <a:r>
              <a:rPr lang="en-AU">
                <a:ea typeface="+mn-ea"/>
                <a:cs typeface="+mn-cs"/>
              </a:rPr>
              <a:t>Integrity and legitimacy for action</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3600" dirty="0" smtClean="0">
                <a:ea typeface="+mj-ea"/>
                <a:cs typeface="+mj-cs"/>
              </a:rPr>
              <a:t>The “kids teaching kids” model</a:t>
            </a:r>
            <a:endParaRPr lang="en-US" sz="3600" dirty="0">
              <a:ea typeface="+mj-ea"/>
              <a:cs typeface="+mj-cs"/>
            </a:endParaRPr>
          </a:p>
        </p:txBody>
      </p:sp>
      <p:sp>
        <p:nvSpPr>
          <p:cNvPr id="3" name="Content Placeholder 2"/>
          <p:cNvSpPr>
            <a:spLocks noGrp="1"/>
          </p:cNvSpPr>
          <p:nvPr>
            <p:ph idx="1"/>
          </p:nvPr>
        </p:nvSpPr>
        <p:spPr/>
        <p:txBody>
          <a:bodyPr>
            <a:normAutofit fontScale="92500" lnSpcReduction="20000"/>
          </a:bodyPr>
          <a:lstStyle/>
          <a:p>
            <a:pPr marL="548640" indent="-411480" eaLnBrk="1" fontAlgn="auto" hangingPunct="1">
              <a:spcAft>
                <a:spcPts val="0"/>
              </a:spcAft>
              <a:buClr>
                <a:schemeClr val="tx1">
                  <a:shade val="95000"/>
                </a:schemeClr>
              </a:buClr>
              <a:buFont typeface="Wingdings 2"/>
              <a:buChar char=""/>
              <a:defRPr/>
            </a:pPr>
            <a:r>
              <a:rPr lang="en-US" dirty="0" smtClean="0">
                <a:ea typeface="+mn-ea"/>
                <a:cs typeface="+mn-cs"/>
              </a:rPr>
              <a:t>Getting started</a:t>
            </a:r>
          </a:p>
          <a:p>
            <a:pPr marL="548640" indent="-411480" eaLnBrk="1" fontAlgn="auto" hangingPunct="1">
              <a:spcAft>
                <a:spcPts val="0"/>
              </a:spcAft>
              <a:buClr>
                <a:schemeClr val="tx1">
                  <a:shade val="95000"/>
                </a:schemeClr>
              </a:buClr>
              <a:buFont typeface="Wingdings 2"/>
              <a:buChar char=""/>
              <a:defRPr/>
            </a:pPr>
            <a:endParaRPr lang="en-US" dirty="0" smtClean="0">
              <a:ea typeface="+mn-ea"/>
              <a:cs typeface="+mn-cs"/>
            </a:endParaRPr>
          </a:p>
          <a:p>
            <a:pPr marL="548640" indent="-411480" eaLnBrk="1" fontAlgn="auto" hangingPunct="1">
              <a:spcAft>
                <a:spcPts val="0"/>
              </a:spcAft>
              <a:buClr>
                <a:schemeClr val="tx1">
                  <a:shade val="95000"/>
                </a:schemeClr>
              </a:buClr>
              <a:buFont typeface="Wingdings 2"/>
              <a:buChar char=""/>
              <a:defRPr/>
            </a:pPr>
            <a:r>
              <a:rPr lang="en-US" dirty="0" smtClean="0">
                <a:ea typeface="+mn-ea"/>
                <a:cs typeface="+mn-cs"/>
              </a:rPr>
              <a:t>Making it happen</a:t>
            </a:r>
          </a:p>
          <a:p>
            <a:pPr marL="868680" lvl="1" indent="-283464" eaLnBrk="1" fontAlgn="auto" hangingPunct="1">
              <a:spcAft>
                <a:spcPts val="0"/>
              </a:spcAft>
              <a:buFont typeface="Wingdings 2"/>
              <a:buChar char=""/>
              <a:defRPr/>
            </a:pPr>
            <a:r>
              <a:rPr lang="en-US" dirty="0" smtClean="0">
                <a:ea typeface="+mn-ea"/>
              </a:rPr>
              <a:t>With teachers</a:t>
            </a:r>
          </a:p>
          <a:p>
            <a:pPr marL="868680" lvl="1" indent="-283464" eaLnBrk="1" fontAlgn="auto" hangingPunct="1">
              <a:spcAft>
                <a:spcPts val="0"/>
              </a:spcAft>
              <a:buFont typeface="Wingdings 2"/>
              <a:buChar char=""/>
              <a:defRPr/>
            </a:pPr>
            <a:r>
              <a:rPr lang="en-US" dirty="0" smtClean="0">
                <a:ea typeface="+mn-ea"/>
              </a:rPr>
              <a:t>Within class</a:t>
            </a:r>
          </a:p>
          <a:p>
            <a:pPr marL="868680" lvl="1" indent="-283464" eaLnBrk="1" fontAlgn="auto" hangingPunct="1">
              <a:spcAft>
                <a:spcPts val="0"/>
              </a:spcAft>
              <a:buFont typeface="Wingdings 2"/>
              <a:buChar char=""/>
              <a:defRPr/>
            </a:pPr>
            <a:r>
              <a:rPr lang="en-US" dirty="0" smtClean="0">
                <a:ea typeface="+mn-ea"/>
              </a:rPr>
              <a:t>Within school</a:t>
            </a:r>
          </a:p>
          <a:p>
            <a:pPr marL="868680" lvl="1" indent="-283464" eaLnBrk="1" fontAlgn="auto" hangingPunct="1">
              <a:spcAft>
                <a:spcPts val="0"/>
              </a:spcAft>
              <a:buFont typeface="Wingdings 2"/>
              <a:buChar char=""/>
              <a:defRPr/>
            </a:pPr>
            <a:r>
              <a:rPr lang="en-US" dirty="0" smtClean="0">
                <a:ea typeface="+mn-ea"/>
              </a:rPr>
              <a:t>At the conference</a:t>
            </a:r>
          </a:p>
          <a:p>
            <a:pPr marL="868680" lvl="1" indent="-283464" eaLnBrk="1" fontAlgn="auto" hangingPunct="1">
              <a:spcAft>
                <a:spcPts val="0"/>
              </a:spcAft>
              <a:buFont typeface="Wingdings 2"/>
              <a:buChar char=""/>
              <a:defRPr/>
            </a:pPr>
            <a:endParaRPr lang="en-US" dirty="0" smtClean="0">
              <a:ea typeface="+mn-ea"/>
            </a:endParaRPr>
          </a:p>
          <a:p>
            <a:pPr marL="548640" indent="-411480" eaLnBrk="1" fontAlgn="auto" hangingPunct="1">
              <a:spcAft>
                <a:spcPts val="0"/>
              </a:spcAft>
              <a:buClr>
                <a:schemeClr val="tx1">
                  <a:shade val="95000"/>
                </a:schemeClr>
              </a:buClr>
              <a:buFont typeface="Wingdings 2"/>
              <a:buChar char=""/>
              <a:defRPr/>
            </a:pPr>
            <a:r>
              <a:rPr lang="en-US" dirty="0" smtClean="0">
                <a:ea typeface="+mn-ea"/>
                <a:cs typeface="+mn-cs"/>
              </a:rPr>
              <a:t>Outcomes</a:t>
            </a:r>
          </a:p>
          <a:p>
            <a:pPr marL="868680" lvl="1" indent="-283464" eaLnBrk="1" fontAlgn="auto" hangingPunct="1">
              <a:spcAft>
                <a:spcPts val="0"/>
              </a:spcAft>
              <a:buFont typeface="Wingdings 2"/>
              <a:buChar char=""/>
              <a:defRPr/>
            </a:pPr>
            <a:r>
              <a:rPr lang="en-US" dirty="0" smtClean="0">
                <a:ea typeface="+mn-ea"/>
              </a:rPr>
              <a:t>Student learning is evidenced via their presentation </a:t>
            </a:r>
          </a:p>
          <a:p>
            <a:pPr marL="868680" lvl="1" indent="-283464" eaLnBrk="1" fontAlgn="auto" hangingPunct="1">
              <a:spcAft>
                <a:spcPts val="0"/>
              </a:spcAft>
              <a:buFont typeface="Wingdings 2"/>
              <a:buChar char=""/>
              <a:defRPr/>
            </a:pPr>
            <a:endParaRPr lang="en-US" dirty="0" smtClean="0">
              <a:ea typeface="+mn-ea"/>
            </a:endParaRPr>
          </a:p>
          <a:p>
            <a:pPr marL="868680" lvl="1" indent="-283464" eaLnBrk="1" fontAlgn="auto" hangingPunct="1">
              <a:spcAft>
                <a:spcPts val="0"/>
              </a:spcAft>
              <a:buFont typeface="Wingdings 2"/>
              <a:buNone/>
              <a:defRPr/>
            </a:pPr>
            <a:r>
              <a:rPr lang="en-US" dirty="0" smtClean="0">
                <a:ea typeface="+mn-ea"/>
              </a:rPr>
              <a:t>	</a:t>
            </a:r>
          </a:p>
          <a:p>
            <a:pPr marL="868680" lvl="1" indent="-283464" eaLnBrk="1" fontAlgn="auto" hangingPunct="1">
              <a:spcAft>
                <a:spcPts val="0"/>
              </a:spcAft>
              <a:buFont typeface="Wingdings 2"/>
              <a:buNone/>
              <a:defRPr/>
            </a:pPr>
            <a:r>
              <a:rPr lang="en-US" dirty="0" smtClean="0">
                <a:ea typeface="+mn-ea"/>
              </a:rPr>
              <a:t>	</a:t>
            </a:r>
          </a:p>
          <a:p>
            <a:pPr marL="868680" lvl="1" indent="-283464" eaLnBrk="1" fontAlgn="auto" hangingPunct="1">
              <a:spcAft>
                <a:spcPts val="0"/>
              </a:spcAft>
              <a:buFont typeface="Wingdings 2"/>
              <a:buChar char=""/>
              <a:defRPr/>
            </a:pPr>
            <a:endParaRPr lang="en-US" dirty="0" smtClean="0">
              <a:ea typeface="+mn-ea"/>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4572000" y="1752600"/>
            <a:ext cx="4114800" cy="457200"/>
          </a:xfrm>
          <a:prstGeom prst="rect">
            <a:avLst/>
          </a:prstGeom>
          <a:noFill/>
          <a:ln w="9525">
            <a:noFill/>
            <a:miter lim="800000"/>
            <a:headEnd/>
            <a:tailEnd/>
          </a:ln>
        </p:spPr>
        <p:txBody>
          <a:bodyPr>
            <a:prstTxWarp prst="textNoShape">
              <a:avLst/>
            </a:prstTxWarp>
            <a:spAutoFit/>
          </a:bodyPr>
          <a:lstStyle/>
          <a:p>
            <a:pPr algn="l" eaLnBrk="0" hangingPunct="0"/>
            <a:endParaRPr lang="en-AU"/>
          </a:p>
        </p:txBody>
      </p:sp>
      <p:sp>
        <p:nvSpPr>
          <p:cNvPr id="21507" name="Rectangle 3"/>
          <p:cNvSpPr>
            <a:spLocks noGrp="1" noChangeArrowheads="1"/>
          </p:cNvSpPr>
          <p:nvPr>
            <p:ph type="title"/>
          </p:nvPr>
        </p:nvSpPr>
        <p:spPr>
          <a:xfrm>
            <a:off x="762000" y="228600"/>
            <a:ext cx="7772400" cy="1143000"/>
          </a:xfrm>
        </p:spPr>
        <p:txBody>
          <a:bodyPr/>
          <a:lstStyle/>
          <a:p>
            <a:pPr eaLnBrk="1" fontAlgn="auto" hangingPunct="1">
              <a:spcAft>
                <a:spcPts val="0"/>
              </a:spcAft>
              <a:defRPr/>
            </a:pPr>
            <a:r>
              <a:rPr lang="en-US" dirty="0">
                <a:ea typeface="+mj-ea"/>
                <a:cs typeface="+mj-cs"/>
              </a:rPr>
              <a:t>How schools</a:t>
            </a:r>
            <a:r>
              <a:rPr lang="en-US" dirty="0" smtClean="0">
                <a:ea typeface="+mj-ea"/>
                <a:cs typeface="+mj-cs"/>
              </a:rPr>
              <a:t> ‘get started’:</a:t>
            </a:r>
            <a:endParaRPr lang="en-US" dirty="0">
              <a:ea typeface="+mj-ea"/>
              <a:cs typeface="+mj-cs"/>
            </a:endParaRPr>
          </a:p>
        </p:txBody>
      </p:sp>
      <p:sp>
        <p:nvSpPr>
          <p:cNvPr id="86020" name="Rectangle 4"/>
          <p:cNvSpPr>
            <a:spLocks noGrp="1" noChangeArrowheads="1"/>
          </p:cNvSpPr>
          <p:nvPr>
            <p:ph sz="half" idx="1"/>
          </p:nvPr>
        </p:nvSpPr>
        <p:spPr>
          <a:xfrm>
            <a:off x="1219200" y="1371600"/>
            <a:ext cx="7239000" cy="4495800"/>
          </a:xfrm>
        </p:spPr>
        <p:txBody>
          <a:bodyPr/>
          <a:lstStyle/>
          <a:p>
            <a:pPr eaLnBrk="1" hangingPunct="1">
              <a:lnSpc>
                <a:spcPct val="80000"/>
              </a:lnSpc>
            </a:pPr>
            <a:r>
              <a:rPr lang="en-US" sz="2900"/>
              <a:t>Program forwarded to schools</a:t>
            </a:r>
          </a:p>
          <a:p>
            <a:pPr eaLnBrk="1" hangingPunct="1">
              <a:lnSpc>
                <a:spcPct val="80000"/>
              </a:lnSpc>
            </a:pPr>
            <a:r>
              <a:rPr lang="en-US" sz="2900"/>
              <a:t>Schools choose to ‘present’ or ‘attend’</a:t>
            </a:r>
          </a:p>
          <a:p>
            <a:pPr eaLnBrk="1" hangingPunct="1">
              <a:lnSpc>
                <a:spcPct val="80000"/>
              </a:lnSpc>
            </a:pPr>
            <a:r>
              <a:rPr lang="en-US" sz="2900"/>
              <a:t>Presenting schools given a presentation pack</a:t>
            </a:r>
          </a:p>
          <a:p>
            <a:pPr eaLnBrk="1" hangingPunct="1">
              <a:lnSpc>
                <a:spcPct val="80000"/>
              </a:lnSpc>
            </a:pPr>
            <a:r>
              <a:rPr lang="en-US" sz="2900"/>
              <a:t>Register on line</a:t>
            </a:r>
          </a:p>
          <a:p>
            <a:pPr eaLnBrk="1" hangingPunct="1">
              <a:lnSpc>
                <a:spcPct val="80000"/>
              </a:lnSpc>
            </a:pPr>
            <a:r>
              <a:rPr lang="en-US" sz="2900"/>
              <a:t>Presentation concept submitted</a:t>
            </a:r>
          </a:p>
          <a:p>
            <a:pPr eaLnBrk="1" hangingPunct="1">
              <a:lnSpc>
                <a:spcPct val="80000"/>
              </a:lnSpc>
            </a:pPr>
            <a:r>
              <a:rPr lang="en-US" sz="2900"/>
              <a:t>Topic confirmed</a:t>
            </a:r>
          </a:p>
          <a:p>
            <a:pPr eaLnBrk="1" hangingPunct="1">
              <a:lnSpc>
                <a:spcPct val="80000"/>
              </a:lnSpc>
            </a:pPr>
            <a:r>
              <a:rPr lang="en-US" sz="2900"/>
              <a:t>Advice, coaching and resources identified </a:t>
            </a:r>
          </a:p>
          <a:p>
            <a:pPr eaLnBrk="1" hangingPunct="1">
              <a:lnSpc>
                <a:spcPct val="80000"/>
              </a:lnSpc>
            </a:pPr>
            <a:r>
              <a:rPr lang="en-US" sz="2900">
                <a:solidFill>
                  <a:srgbClr val="FFFF00"/>
                </a:solidFill>
              </a:rPr>
              <a:t>Set your 2011 calendar for September </a:t>
            </a:r>
          </a:p>
          <a:p>
            <a:pPr eaLnBrk="1" hangingPunct="1">
              <a:lnSpc>
                <a:spcPct val="80000"/>
              </a:lnSpc>
            </a:pPr>
            <a:endParaRPr lang="en-US" sz="2900"/>
          </a:p>
          <a:p>
            <a:pPr eaLnBrk="1" hangingPunct="1">
              <a:lnSpc>
                <a:spcPct val="80000"/>
              </a:lnSpc>
            </a:pPr>
            <a:endParaRPr lang="en-US" sz="2400"/>
          </a:p>
        </p:txBody>
      </p:sp>
    </p:spTree>
  </p:cSld>
  <p:clrMapOvr>
    <a:masterClrMapping/>
  </p:clrMapOvr>
  <p:transition>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fontAlgn="auto" hangingPunct="1">
              <a:spcAft>
                <a:spcPts val="0"/>
              </a:spcAft>
              <a:defRPr/>
            </a:pPr>
            <a:r>
              <a:rPr lang="en-US">
                <a:ea typeface="+mj-ea"/>
                <a:cs typeface="+mj-cs"/>
              </a:rPr>
              <a:t>Kids teaching Kids - topics</a:t>
            </a:r>
          </a:p>
        </p:txBody>
      </p:sp>
      <p:sp>
        <p:nvSpPr>
          <p:cNvPr id="88067" name="Rectangle 3"/>
          <p:cNvSpPr>
            <a:spLocks noGrp="1" noChangeArrowheads="1"/>
          </p:cNvSpPr>
          <p:nvPr>
            <p:ph type="body" sz="half" idx="2"/>
          </p:nvPr>
        </p:nvSpPr>
        <p:spPr>
          <a:xfrm>
            <a:off x="755650" y="1989138"/>
            <a:ext cx="6705600" cy="4114800"/>
          </a:xfrm>
        </p:spPr>
        <p:txBody>
          <a:bodyPr/>
          <a:lstStyle/>
          <a:p>
            <a:pPr eaLnBrk="1" hangingPunct="1"/>
            <a:r>
              <a:rPr lang="en-US"/>
              <a:t>Culture &amp; Dance</a:t>
            </a:r>
          </a:p>
          <a:p>
            <a:pPr eaLnBrk="1" hangingPunct="1"/>
            <a:r>
              <a:rPr lang="en-US"/>
              <a:t>Megafauna</a:t>
            </a:r>
          </a:p>
          <a:p>
            <a:pPr eaLnBrk="1" hangingPunct="1"/>
            <a:r>
              <a:rPr lang="en-US"/>
              <a:t>Mungo Man, Mungo Woman </a:t>
            </a:r>
          </a:p>
          <a:p>
            <a:pPr eaLnBrk="1" hangingPunct="1"/>
            <a:r>
              <a:rPr lang="en-US"/>
              <a:t>Climate Change - world change	</a:t>
            </a:r>
          </a:p>
          <a:p>
            <a:pPr eaLnBrk="1" hangingPunct="1"/>
            <a:r>
              <a:rPr lang="en-US"/>
              <a:t>Food, weapons &amp; survival</a:t>
            </a:r>
          </a:p>
          <a:p>
            <a:pPr eaLnBrk="1" hangingPunct="1"/>
            <a:r>
              <a:rPr lang="en-US"/>
              <a:t>Initiation - growing up, then and now</a:t>
            </a:r>
          </a:p>
          <a:p>
            <a:pPr eaLnBrk="1" hangingPunct="1"/>
            <a:r>
              <a:rPr lang="en-US"/>
              <a:t>Language &amp; linguistics</a:t>
            </a:r>
          </a:p>
          <a:p>
            <a:pPr eaLnBrk="1" hangingPunct="1"/>
            <a:r>
              <a:rPr lang="en-US"/>
              <a:t>Traditional lore</a:t>
            </a:r>
          </a:p>
        </p:txBody>
      </p:sp>
      <p:pic>
        <p:nvPicPr>
          <p:cNvPr id="88068" name="Picture 4" descr="DSC02992 MUNGO games"/>
          <p:cNvPicPr>
            <a:picLocks noChangeAspect="1" noChangeArrowheads="1"/>
          </p:cNvPicPr>
          <p:nvPr/>
        </p:nvPicPr>
        <p:blipFill>
          <a:blip r:embed="rId3"/>
          <a:srcRect/>
          <a:stretch>
            <a:fillRect/>
          </a:stretch>
        </p:blipFill>
        <p:spPr bwMode="auto">
          <a:xfrm>
            <a:off x="6659563" y="1628775"/>
            <a:ext cx="2312987" cy="2420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2"/>
          <p:cNvSpPr>
            <a:spLocks noGrp="1"/>
          </p:cNvSpPr>
          <p:nvPr>
            <p:ph type="title" idx="4294967295"/>
          </p:nvPr>
        </p:nvSpPr>
        <p:spPr bwMode="auto"/>
        <p:txBody>
          <a:bodyPr wrap="square" lIns="91440" tIns="45720" rIns="91440" bIns="45720" numCol="1" anchorCtr="0" compatLnSpc="1">
            <a:prstTxWarp prst="textNoShape">
              <a:avLst/>
            </a:prstTxWarp>
          </a:bodyPr>
          <a:lstStyle/>
          <a:p>
            <a:pPr eaLnBrk="1" hangingPunct="1">
              <a:defRPr/>
            </a:pPr>
            <a:endParaRPr lang="en-AU">
              <a:ln>
                <a:noFill/>
              </a:ln>
              <a:solidFill>
                <a:schemeClr val="tx1"/>
              </a:solidFill>
              <a:effectLst/>
            </a:endParaRPr>
          </a:p>
        </p:txBody>
      </p:sp>
      <p:pic>
        <p:nvPicPr>
          <p:cNvPr id="90115" name="Picture 3" descr="Mungo Youth Project 2009 07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2"/>
          <p:cNvSpPr>
            <a:spLocks noGrp="1" noChangeArrowheads="1"/>
          </p:cNvSpPr>
          <p:nvPr>
            <p:ph type="ctrTitle"/>
          </p:nvPr>
        </p:nvSpPr>
        <p:spPr>
          <a:xfrm>
            <a:off x="476005" y="266700"/>
            <a:ext cx="8229600" cy="1828800"/>
          </a:xfrm>
        </p:spPr>
        <p:txBody>
          <a:bodyPr/>
          <a:lstStyle/>
          <a:p>
            <a:pPr eaLnBrk="1" fontAlgn="auto" hangingPunct="1">
              <a:spcAft>
                <a:spcPts val="0"/>
              </a:spcAft>
              <a:defRPr/>
            </a:pPr>
            <a:r>
              <a:rPr lang="en-AU">
                <a:ea typeface="+mj-ea"/>
                <a:cs typeface="+mj-cs"/>
              </a:rPr>
              <a:t>Outcomes</a:t>
            </a:r>
          </a:p>
        </p:txBody>
      </p:sp>
      <p:sp>
        <p:nvSpPr>
          <p:cNvPr id="98307" name="Rectangle 6"/>
          <p:cNvSpPr>
            <a:spLocks noChangeArrowheads="1"/>
          </p:cNvSpPr>
          <p:nvPr/>
        </p:nvSpPr>
        <p:spPr bwMode="auto">
          <a:xfrm>
            <a:off x="900113" y="2781300"/>
            <a:ext cx="7200900" cy="1938992"/>
          </a:xfrm>
          <a:prstGeom prst="rect">
            <a:avLst/>
          </a:prstGeom>
          <a:noFill/>
          <a:ln w="9525">
            <a:noFill/>
            <a:miter lim="800000"/>
            <a:headEnd/>
            <a:tailEnd/>
          </a:ln>
        </p:spPr>
        <p:txBody>
          <a:bodyPr>
            <a:prstTxWarp prst="textNoShape">
              <a:avLst/>
            </a:prstTxWarp>
            <a:spAutoFit/>
          </a:bodyPr>
          <a:lstStyle/>
          <a:p>
            <a:pPr eaLnBrk="0" hangingPunct="0"/>
            <a:r>
              <a:rPr lang="en-US" dirty="0"/>
              <a:t>The model has been outstandingly successful in engaging young people, increasing their self confidence and engagement with school, and has the potential to be rolled out across similarly significant sites in </a:t>
            </a:r>
            <a:r>
              <a:rPr lang="en-US" dirty="0" smtClean="0"/>
              <a:t>Australia </a:t>
            </a:r>
            <a:r>
              <a:rPr lang="en-US" dirty="0"/>
              <a:t>a</a:t>
            </a:r>
            <a:r>
              <a:rPr lang="en-US" dirty="0" smtClean="0"/>
              <a:t>nd across the </a:t>
            </a:r>
            <a:r>
              <a:rPr lang="en-US" dirty="0" err="1" smtClean="0"/>
              <a:t>wold</a:t>
            </a:r>
            <a:r>
              <a:rPr lang="en-US" dirty="0" smtClean="0"/>
              <a:t>.</a:t>
            </a:r>
            <a:endParaRPr lang="en-AU"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2"/>
          <p:cNvSpPr>
            <a:spLocks noGrp="1" noChangeArrowheads="1"/>
          </p:cNvSpPr>
          <p:nvPr>
            <p:ph type="ctrTitle"/>
          </p:nvPr>
        </p:nvSpPr>
        <p:spPr/>
        <p:txBody>
          <a:bodyPr/>
          <a:lstStyle/>
          <a:p>
            <a:pPr eaLnBrk="1" fontAlgn="auto" hangingPunct="1">
              <a:spcAft>
                <a:spcPts val="0"/>
              </a:spcAft>
              <a:defRPr/>
            </a:pPr>
            <a:r>
              <a:rPr lang="en-AU">
                <a:ea typeface="+mj-ea"/>
                <a:cs typeface="+mj-cs"/>
              </a:rPr>
              <a:t>Future Engagement</a:t>
            </a:r>
          </a:p>
        </p:txBody>
      </p:sp>
      <p:sp>
        <p:nvSpPr>
          <p:cNvPr id="131075" name="Rectangle 3"/>
          <p:cNvSpPr>
            <a:spLocks noGrp="1" noChangeArrowheads="1"/>
          </p:cNvSpPr>
          <p:nvPr>
            <p:ph type="subTitle" idx="1"/>
          </p:nvPr>
        </p:nvSpPr>
        <p:spPr>
          <a:xfrm>
            <a:off x="1371600" y="3332163"/>
            <a:ext cx="6400800" cy="1752600"/>
          </a:xfrm>
          <a:effectLst>
            <a:outerShdw blurRad="63500" dist="25399" dir="2700000" algn="ctr" rotWithShape="0">
              <a:srgbClr val="000000">
                <a:alpha val="75000"/>
              </a:srgbClr>
            </a:outerShdw>
          </a:effectLst>
        </p:spPr>
        <p:txBody>
          <a:bodyPr>
            <a:normAutofit/>
          </a:bodyPr>
          <a:lstStyle/>
          <a:p>
            <a:pPr eaLnBrk="1" fontAlgn="auto" hangingPunct="1">
              <a:spcAft>
                <a:spcPts val="0"/>
              </a:spcAft>
              <a:buClr>
                <a:schemeClr val="tx1">
                  <a:shade val="95000"/>
                </a:schemeClr>
              </a:buClr>
              <a:buFont typeface="Wingdings 2"/>
              <a:buNone/>
              <a:defRPr/>
            </a:pPr>
            <a:r>
              <a:rPr lang="en-AU">
                <a:ea typeface="+mn-ea"/>
                <a:cs typeface="+mn-cs"/>
              </a:rPr>
              <a:t>Next Mungo Youth Conference</a:t>
            </a:r>
          </a:p>
          <a:p>
            <a:pPr eaLnBrk="1" fontAlgn="auto" hangingPunct="1">
              <a:spcAft>
                <a:spcPts val="0"/>
              </a:spcAft>
              <a:buClr>
                <a:schemeClr val="tx1">
                  <a:shade val="95000"/>
                </a:schemeClr>
              </a:buClr>
              <a:buFont typeface="Wingdings 2"/>
              <a:buNone/>
              <a:defRPr/>
            </a:pPr>
            <a:r>
              <a:rPr lang="en-AU">
                <a:ea typeface="+mn-ea"/>
                <a:cs typeface="+mn-cs"/>
              </a:rPr>
              <a:t>Transmission of model</a:t>
            </a:r>
          </a:p>
          <a:p>
            <a:pPr eaLnBrk="1" fontAlgn="auto" hangingPunct="1">
              <a:spcAft>
                <a:spcPts val="0"/>
              </a:spcAft>
              <a:buClr>
                <a:schemeClr val="tx1">
                  <a:shade val="95000"/>
                </a:schemeClr>
              </a:buClr>
              <a:buFont typeface="Wingdings 2"/>
              <a:buNone/>
              <a:defRPr/>
            </a:pPr>
            <a:r>
              <a:rPr lang="en-AU">
                <a:ea typeface="+mn-ea"/>
                <a:cs typeface="+mn-cs"/>
              </a:rPr>
              <a:t>Exchange and interchange</a:t>
            </a:r>
          </a:p>
          <a:p>
            <a:pPr eaLnBrk="1" fontAlgn="auto" hangingPunct="1">
              <a:spcAft>
                <a:spcPts val="0"/>
              </a:spcAft>
              <a:buClr>
                <a:schemeClr val="tx1">
                  <a:shade val="95000"/>
                </a:schemeClr>
              </a:buClr>
              <a:buFont typeface="Wingdings 2"/>
              <a:buNone/>
              <a:defRPr/>
            </a:pPr>
            <a:endParaRPr lang="en-AU">
              <a:ea typeface="+mn-ea"/>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Subtitle 10"/>
          <p:cNvSpPr>
            <a:spLocks noGrp="1"/>
          </p:cNvSpPr>
          <p:nvPr>
            <p:ph type="subTitle" idx="1"/>
          </p:nvPr>
        </p:nvSpPr>
        <p:spPr>
          <a:xfrm>
            <a:off x="2209800" y="2743200"/>
            <a:ext cx="6400800" cy="1752600"/>
          </a:xfrm>
        </p:spPr>
        <p:txBody>
          <a:bodyPr/>
          <a:lstStyle/>
          <a:p>
            <a:r>
              <a:rPr lang="en-US" dirty="0" smtClean="0">
                <a:hlinkClick r:id="rId2"/>
              </a:rPr>
              <a:t>80 events that changed Australia</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3" name="Picture 3" descr="MYC with Elder"/>
          <p:cNvPicPr>
            <a:picLocks noGrp="1" noChangeAspect="1" noChangeArrowheads="1"/>
          </p:cNvPicPr>
          <p:nvPr>
            <p:ph/>
          </p:nvPr>
        </p:nvPicPr>
        <p:blipFill>
          <a:blip r:embed="rId3"/>
          <a:srcRect l="-3125" r="-3125"/>
          <a:stretch>
            <a:fillRect/>
          </a:stretch>
        </p:blipFill>
        <p:spPr>
          <a:effectLst>
            <a:outerShdw dist="12700" dir="2700000" algn="ctr" rotWithShape="0">
              <a:srgbClr val="FFFFFF">
                <a:alpha val="75000"/>
              </a:srgbClr>
            </a:outerShdw>
          </a:effectLst>
        </p:spPr>
      </p:pic>
      <p:sp>
        <p:nvSpPr>
          <p:cNvPr id="100355" name="Text Box 4"/>
          <p:cNvSpPr txBox="1">
            <a:spLocks noChangeArrowheads="1"/>
          </p:cNvSpPr>
          <p:nvPr/>
        </p:nvSpPr>
        <p:spPr bwMode="auto">
          <a:xfrm>
            <a:off x="1409700" y="5638800"/>
            <a:ext cx="6477000" cy="457200"/>
          </a:xfrm>
          <a:prstGeom prst="rect">
            <a:avLst/>
          </a:prstGeom>
          <a:noFill/>
          <a:ln w="9525">
            <a:noFill/>
            <a:miter lim="800000"/>
            <a:headEnd/>
            <a:tailEnd/>
          </a:ln>
        </p:spPr>
        <p:txBody>
          <a:bodyPr>
            <a:prstTxWarp prst="textNoShape">
              <a:avLst/>
            </a:prstTxWarp>
            <a:spAutoFit/>
          </a:bodyPr>
          <a:lstStyle/>
          <a:p>
            <a:pPr algn="l" eaLnBrk="0" hangingPunct="0">
              <a:spcBef>
                <a:spcPct val="50000"/>
              </a:spcBef>
            </a:pPr>
            <a:r>
              <a:rPr lang="en-US"/>
              <a:t>Mutthi Mutthi Elder Mary Pappin presents…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609600" y="838200"/>
            <a:ext cx="7924800" cy="457200"/>
          </a:xfrm>
          <a:prstGeom prst="rect">
            <a:avLst/>
          </a:prstGeom>
          <a:noFill/>
          <a:ln w="9525">
            <a:noFill/>
            <a:miter lim="800000"/>
            <a:headEnd/>
            <a:tailEnd/>
          </a:ln>
        </p:spPr>
        <p:txBody>
          <a:bodyPr>
            <a:prstTxWarp prst="textNoShape">
              <a:avLst/>
            </a:prstTxWarp>
            <a:spAutoFit/>
          </a:bodyPr>
          <a:lstStyle/>
          <a:p>
            <a:pPr algn="l" eaLnBrk="0" hangingPunct="0">
              <a:spcBef>
                <a:spcPct val="50000"/>
              </a:spcBef>
            </a:pPr>
            <a:r>
              <a:rPr lang="en-US"/>
              <a:t>Mt AUSTIN students and staff leaving WAGGA WAGGA</a:t>
            </a:r>
          </a:p>
        </p:txBody>
      </p:sp>
      <p:pic>
        <p:nvPicPr>
          <p:cNvPr id="102403" name="Picture 3" descr="mungo bus"/>
          <p:cNvPicPr>
            <a:picLocks noChangeAspect="1" noChangeArrowheads="1"/>
          </p:cNvPicPr>
          <p:nvPr/>
        </p:nvPicPr>
        <p:blipFill>
          <a:blip r:embed="rId3"/>
          <a:srcRect/>
          <a:stretch>
            <a:fillRect/>
          </a:stretch>
        </p:blipFill>
        <p:spPr bwMode="auto">
          <a:xfrm>
            <a:off x="-50800" y="1993900"/>
            <a:ext cx="9245600" cy="287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4450" name="Picture 2" descr="DSC03111 initiation blindfold"/>
          <p:cNvPicPr>
            <a:picLocks noGrp="1" noChangeAspect="1" noChangeArrowheads="1"/>
          </p:cNvPicPr>
          <p:nvPr>
            <p:ph/>
          </p:nvPr>
        </p:nvPicPr>
        <p:blipFill>
          <a:blip r:embed="rId3"/>
          <a:srcRect l="-3125" r="-3125"/>
          <a:stretch>
            <a:fillRect/>
          </a:stretch>
        </p:blip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6498" name="Picture 2" descr="DSC02993 MUNGO games (elder passing)"/>
          <p:cNvPicPr>
            <a:picLocks noGrp="1" noChangeAspect="1" noChangeArrowheads="1"/>
          </p:cNvPicPr>
          <p:nvPr>
            <p:ph/>
          </p:nvPr>
        </p:nvPicPr>
        <p:blipFill>
          <a:blip r:embed="rId3"/>
          <a:srcRect l="-3125" r="-3125"/>
          <a:stretch>
            <a:fillRect/>
          </a:stretch>
        </p:blip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9635" name="Picture 3" descr="P9080245"/>
          <p:cNvPicPr>
            <a:picLocks noGrp="1" noChangeAspect="1" noChangeArrowheads="1"/>
          </p:cNvPicPr>
          <p:nvPr>
            <p:ph/>
          </p:nvPr>
        </p:nvPicPr>
        <p:blipFill>
          <a:blip r:embed="rId3"/>
          <a:srcRect l="-3125" r="-3125"/>
          <a:stretch>
            <a:fillRect/>
          </a:stretch>
        </p:blipFill>
        <p:spPr>
          <a:effectLst>
            <a:outerShdw dist="12700" dir="2700000" algn="ctr" rotWithShape="0">
              <a:srgbClr val="FFFFFF">
                <a:alpha val="75000"/>
              </a:srgbClr>
            </a:outerShdw>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229600" cy="1143000"/>
          </a:xfrm>
        </p:spPr>
        <p:txBody>
          <a:bodyPr>
            <a:normAutofit fontScale="90000"/>
          </a:bodyPr>
          <a:lstStyle/>
          <a:p>
            <a:r>
              <a:rPr lang="en-US" dirty="0" smtClean="0"/>
              <a:t>ARWIN REPRESENTATIVES </a:t>
            </a:r>
            <a:br>
              <a:rPr lang="en-US" dirty="0" smtClean="0"/>
            </a:br>
            <a:r>
              <a:rPr lang="en-US" dirty="0" smtClean="0"/>
              <a:t>of the </a:t>
            </a:r>
            <a:br>
              <a:rPr lang="en-US" dirty="0" smtClean="0"/>
            </a:br>
            <a:r>
              <a:rPr lang="en-US" dirty="0" smtClean="0"/>
              <a:t>WILLANDRA LAKES REGION WORLD HERITAGE AREA</a:t>
            </a:r>
            <a:endParaRPr lang="en-US" dirty="0"/>
          </a:p>
        </p:txBody>
      </p:sp>
      <p:sp>
        <p:nvSpPr>
          <p:cNvPr id="3" name="Content Placeholder 2"/>
          <p:cNvSpPr>
            <a:spLocks noGrp="1"/>
          </p:cNvSpPr>
          <p:nvPr>
            <p:ph idx="1"/>
          </p:nvPr>
        </p:nvSpPr>
        <p:spPr>
          <a:xfrm>
            <a:off x="381000" y="2895600"/>
            <a:ext cx="8305800" cy="4327525"/>
          </a:xfrm>
        </p:spPr>
        <p:txBody>
          <a:bodyPr/>
          <a:lstStyle/>
          <a:p>
            <a:r>
              <a:rPr lang="en-US" sz="4000" i="1" dirty="0" err="1" smtClean="0"/>
              <a:t>Ngiyampaa</a:t>
            </a:r>
            <a:r>
              <a:rPr lang="en-US" sz="4000" i="1" dirty="0" smtClean="0"/>
              <a:t> Elder</a:t>
            </a:r>
            <a:r>
              <a:rPr lang="en-US" sz="4000" dirty="0" smtClean="0"/>
              <a:t> </a:t>
            </a:r>
          </a:p>
          <a:p>
            <a:pPr>
              <a:buNone/>
            </a:pPr>
            <a:r>
              <a:rPr lang="en-US" sz="4000" dirty="0" smtClean="0"/>
              <a:t>		ROY KENNEDY</a:t>
            </a:r>
            <a:r>
              <a:rPr lang="en-US" sz="4000" i="1" dirty="0" smtClean="0"/>
              <a:t> </a:t>
            </a:r>
          </a:p>
          <a:p>
            <a:endParaRPr lang="en-US" sz="4000" i="1" dirty="0" smtClean="0"/>
          </a:p>
          <a:p>
            <a:r>
              <a:rPr lang="en-US" sz="4000" i="1" dirty="0" smtClean="0"/>
              <a:t>Paakantji</a:t>
            </a:r>
            <a:r>
              <a:rPr lang="en-AU" sz="4000" dirty="0" smtClean="0"/>
              <a:t> </a:t>
            </a:r>
            <a:r>
              <a:rPr lang="en-AU" sz="4000" i="1" dirty="0" smtClean="0"/>
              <a:t>Elder</a:t>
            </a:r>
            <a:endParaRPr lang="en-US" sz="4000" i="1" dirty="0" smtClean="0"/>
          </a:p>
          <a:p>
            <a:pPr>
              <a:buNone/>
            </a:pPr>
            <a:r>
              <a:rPr lang="en-US" sz="4000" i="1" dirty="0" smtClean="0"/>
              <a:t>		</a:t>
            </a:r>
            <a:r>
              <a:rPr lang="en-US" sz="4000" dirty="0" smtClean="0"/>
              <a:t>MARIE MITCHELL</a:t>
            </a:r>
            <a:endParaRPr lang="en-US" sz="4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2"/>
          <p:cNvSpPr>
            <a:spLocks noGrp="1" noChangeArrowheads="1"/>
          </p:cNvSpPr>
          <p:nvPr>
            <p:ph type="ctrTitle"/>
          </p:nvPr>
        </p:nvSpPr>
        <p:spPr>
          <a:xfrm>
            <a:off x="322385" y="0"/>
            <a:ext cx="8651630" cy="1600200"/>
          </a:xfrm>
        </p:spPr>
        <p:txBody>
          <a:bodyPr>
            <a:normAutofit/>
          </a:bodyPr>
          <a:lstStyle/>
          <a:p>
            <a:pPr eaLnBrk="1" fontAlgn="auto" hangingPunct="1">
              <a:spcAft>
                <a:spcPts val="0"/>
              </a:spcAft>
              <a:defRPr/>
            </a:pPr>
            <a:r>
              <a:rPr lang="en-AU" dirty="0">
                <a:ea typeface="+mj-ea"/>
                <a:cs typeface="+mj-cs"/>
              </a:rPr>
              <a:t>Willandra Lakes</a:t>
            </a:r>
            <a:r>
              <a:rPr lang="en-AU" dirty="0" smtClean="0">
                <a:ea typeface="+mj-ea"/>
                <a:cs typeface="+mj-cs"/>
              </a:rPr>
              <a:t> REGION WORLD HERITAGE AREA</a:t>
            </a:r>
            <a:endParaRPr lang="en-AU" dirty="0">
              <a:ea typeface="+mj-ea"/>
              <a:cs typeface="+mj-cs"/>
            </a:endParaRPr>
          </a:p>
        </p:txBody>
      </p:sp>
      <p:sp>
        <p:nvSpPr>
          <p:cNvPr id="126982" name="Text Box 6"/>
          <p:cNvSpPr>
            <a:spLocks noGrp="1" noChangeArrowheads="1"/>
          </p:cNvSpPr>
          <p:nvPr>
            <p:ph type="subTitle" idx="1"/>
          </p:nvPr>
        </p:nvSpPr>
        <p:spPr>
          <a:xfrm>
            <a:off x="304800" y="2057400"/>
            <a:ext cx="8839200" cy="1752600"/>
          </a:xfrm>
        </p:spPr>
        <p:txBody>
          <a:bodyPr>
            <a:noAutofit/>
          </a:bodyPr>
          <a:lstStyle/>
          <a:p>
            <a:pPr algn="l" eaLnBrk="1" fontAlgn="auto" hangingPunct="1">
              <a:lnSpc>
                <a:spcPct val="90000"/>
              </a:lnSpc>
              <a:spcAft>
                <a:spcPts val="0"/>
              </a:spcAft>
              <a:buClr>
                <a:schemeClr val="tx1">
                  <a:shade val="95000"/>
                </a:schemeClr>
              </a:buClr>
              <a:buFont typeface="Wingdings 2"/>
              <a:buNone/>
              <a:defRPr/>
            </a:pPr>
            <a:r>
              <a:rPr lang="en-US" dirty="0">
                <a:ea typeface="+mn-ea"/>
                <a:cs typeface="+mn-cs"/>
              </a:rPr>
              <a:t>Inscribed on the World Heritage List in 1981 </a:t>
            </a:r>
          </a:p>
          <a:p>
            <a:pPr algn="l" eaLnBrk="1" fontAlgn="auto" hangingPunct="1">
              <a:lnSpc>
                <a:spcPct val="90000"/>
              </a:lnSpc>
              <a:spcAft>
                <a:spcPts val="0"/>
              </a:spcAft>
              <a:buClr>
                <a:schemeClr val="tx1">
                  <a:shade val="95000"/>
                </a:schemeClr>
              </a:buClr>
              <a:buFont typeface="Wingdings 2"/>
              <a:buNone/>
              <a:defRPr/>
            </a:pPr>
            <a:r>
              <a:rPr lang="en-US" dirty="0">
                <a:ea typeface="+mn-ea"/>
                <a:cs typeface="+mn-cs"/>
              </a:rPr>
              <a:t>Natural values are </a:t>
            </a:r>
            <a:r>
              <a:rPr lang="en-US" dirty="0" err="1">
                <a:ea typeface="+mn-ea"/>
                <a:cs typeface="+mn-cs"/>
              </a:rPr>
              <a:t>centred</a:t>
            </a:r>
            <a:r>
              <a:rPr lang="en-US" dirty="0">
                <a:ea typeface="+mn-ea"/>
                <a:cs typeface="+mn-cs"/>
              </a:rPr>
              <a:t> on the excellent insight into the earth’s recent geological history.</a:t>
            </a:r>
          </a:p>
          <a:p>
            <a:pPr algn="l" eaLnBrk="1" fontAlgn="auto" hangingPunct="1">
              <a:lnSpc>
                <a:spcPct val="90000"/>
              </a:lnSpc>
              <a:spcAft>
                <a:spcPts val="0"/>
              </a:spcAft>
              <a:buClr>
                <a:schemeClr val="tx1">
                  <a:shade val="95000"/>
                </a:schemeClr>
              </a:buClr>
              <a:buFont typeface="Wingdings 2"/>
              <a:buNone/>
              <a:defRPr/>
            </a:pPr>
            <a:r>
              <a:rPr lang="en-US" dirty="0">
                <a:ea typeface="+mn-ea"/>
                <a:cs typeface="+mn-cs"/>
              </a:rPr>
              <a:t>Cultural values are based on evidence of Aboriginal occupation for at least </a:t>
            </a:r>
            <a:r>
              <a:rPr lang="en-US" dirty="0" smtClean="0">
                <a:ea typeface="+mn-ea"/>
                <a:cs typeface="+mn-cs"/>
              </a:rPr>
              <a:t>45,000+ </a:t>
            </a:r>
            <a:r>
              <a:rPr lang="en-US" dirty="0">
                <a:ea typeface="+mn-ea"/>
                <a:cs typeface="+mn-cs"/>
              </a:rPr>
              <a:t>years, including</a:t>
            </a:r>
            <a:r>
              <a:rPr lang="en-US" dirty="0" smtClean="0">
                <a:ea typeface="+mn-ea"/>
                <a:cs typeface="+mn-cs"/>
              </a:rPr>
              <a:t> the oldest </a:t>
            </a:r>
            <a:r>
              <a:rPr lang="en-US" dirty="0">
                <a:ea typeface="+mn-ea"/>
                <a:cs typeface="+mn-cs"/>
              </a:rPr>
              <a:t>ritual</a:t>
            </a:r>
            <a:r>
              <a:rPr lang="en-US" dirty="0" smtClean="0">
                <a:ea typeface="+mn-ea"/>
                <a:cs typeface="+mn-cs"/>
              </a:rPr>
              <a:t> burial and cremation</a:t>
            </a:r>
            <a:r>
              <a:rPr lang="en-US" dirty="0">
                <a:ea typeface="+mn-ea"/>
                <a:cs typeface="+mn-cs"/>
              </a:rPr>
              <a:t>, and oldest human fossil </a:t>
            </a:r>
            <a:r>
              <a:rPr lang="en-US" dirty="0" err="1">
                <a:ea typeface="+mn-ea"/>
                <a:cs typeface="+mn-cs"/>
              </a:rPr>
              <a:t>trackway</a:t>
            </a:r>
            <a:r>
              <a:rPr lang="en-US" dirty="0">
                <a:ea typeface="+mn-ea"/>
                <a:cs typeface="+mn-cs"/>
              </a:rPr>
              <a:t>.</a:t>
            </a:r>
            <a:endParaRPr lang="en-US" dirty="0" smtClean="0">
              <a:ea typeface="+mn-ea"/>
              <a:cs typeface="+mn-cs"/>
            </a:endParaRPr>
          </a:p>
          <a:p>
            <a:pPr algn="l" eaLnBrk="1" fontAlgn="auto" hangingPunct="1">
              <a:lnSpc>
                <a:spcPct val="90000"/>
              </a:lnSpc>
              <a:spcAft>
                <a:spcPts val="0"/>
              </a:spcAft>
              <a:buClr>
                <a:schemeClr val="tx1">
                  <a:shade val="95000"/>
                </a:schemeClr>
              </a:buClr>
              <a:buFont typeface="Wingdings 2"/>
              <a:buNone/>
              <a:defRPr/>
            </a:pPr>
            <a:r>
              <a:rPr lang="en-US" dirty="0" smtClean="0">
                <a:ea typeface="+mn-ea"/>
                <a:cs typeface="+mn-cs"/>
              </a:rPr>
              <a:t>One </a:t>
            </a:r>
            <a:r>
              <a:rPr lang="en-US" dirty="0">
                <a:ea typeface="+mn-ea"/>
                <a:cs typeface="+mn-cs"/>
              </a:rPr>
              <a:t>of only 7 listed</a:t>
            </a:r>
            <a:r>
              <a:rPr lang="en-US" dirty="0" smtClean="0">
                <a:ea typeface="+mn-ea"/>
                <a:cs typeface="+mn-cs"/>
              </a:rPr>
              <a:t> sites relevant to the origins of </a:t>
            </a:r>
            <a:r>
              <a:rPr lang="en-US" dirty="0" err="1" smtClean="0">
                <a:ea typeface="+mn-ea"/>
                <a:cs typeface="+mn-cs"/>
              </a:rPr>
              <a:t>humananity</a:t>
            </a:r>
            <a:r>
              <a:rPr lang="en-US" dirty="0" smtClean="0">
                <a:ea typeface="+mn-ea"/>
                <a:cs typeface="+mn-cs"/>
              </a:rPr>
              <a:t> worldwide</a:t>
            </a:r>
            <a:endParaRPr lang="en-US" dirty="0">
              <a:ea typeface="+mn-ea"/>
              <a:cs typeface="+mn-cs"/>
            </a:endParaRPr>
          </a:p>
          <a:p>
            <a:pPr algn="l" eaLnBrk="1" fontAlgn="auto" hangingPunct="1">
              <a:lnSpc>
                <a:spcPct val="90000"/>
              </a:lnSpc>
              <a:spcAft>
                <a:spcPts val="0"/>
              </a:spcAft>
              <a:buClr>
                <a:schemeClr val="tx1">
                  <a:shade val="95000"/>
                </a:schemeClr>
              </a:buClr>
              <a:buFont typeface="Wingdings 2"/>
              <a:buNone/>
              <a:defRPr/>
            </a:pPr>
            <a:r>
              <a:rPr lang="en-US" dirty="0">
                <a:ea typeface="+mn-ea"/>
                <a:cs typeface="+mn-cs"/>
              </a:rPr>
              <a:t>One of only 25 sites worldwide inscribed for both Natural and Cultural values</a:t>
            </a:r>
          </a:p>
          <a:p>
            <a:pPr eaLnBrk="1" fontAlgn="auto" hangingPunct="1">
              <a:lnSpc>
                <a:spcPct val="90000"/>
              </a:lnSpc>
              <a:spcAft>
                <a:spcPts val="0"/>
              </a:spcAft>
              <a:buClr>
                <a:schemeClr val="tx1">
                  <a:shade val="95000"/>
                </a:schemeClr>
              </a:buClr>
              <a:buFont typeface="Wingdings 2"/>
              <a:buNone/>
              <a:defRPr/>
            </a:pPr>
            <a:endParaRPr lang="en-AU" sz="3600" dirty="0">
              <a:ea typeface="+mn-ea"/>
              <a:cs typeface="+mn-cs"/>
            </a:endParaRPr>
          </a:p>
          <a:p>
            <a:pPr eaLnBrk="1" fontAlgn="auto" hangingPunct="1">
              <a:lnSpc>
                <a:spcPct val="90000"/>
              </a:lnSpc>
              <a:spcBef>
                <a:spcPct val="0"/>
              </a:spcBef>
              <a:spcAft>
                <a:spcPts val="0"/>
              </a:spcAft>
              <a:buClr>
                <a:schemeClr val="tx1">
                  <a:shade val="95000"/>
                </a:schemeClr>
              </a:buClr>
              <a:buFontTx/>
              <a:buNone/>
              <a:defRPr/>
            </a:pPr>
            <a:endParaRPr lang="en-AU" sz="3600" dirty="0">
              <a:latin typeface="Times New Roman"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6982">
                                            <p:txEl>
                                              <p:pRg st="0" end="0"/>
                                            </p:txEl>
                                          </p:spTgt>
                                        </p:tgtEl>
                                        <p:attrNameLst>
                                          <p:attrName>style.visibility</p:attrName>
                                        </p:attrNameLst>
                                      </p:cBhvr>
                                      <p:to>
                                        <p:strVal val="visible"/>
                                      </p:to>
                                    </p:set>
                                    <p:animEffect transition="in" filter="wipe(left)">
                                      <p:cBhvr>
                                        <p:cTn id="7" dur="500"/>
                                        <p:tgtEl>
                                          <p:spTgt spid="1269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6982">
                                            <p:txEl>
                                              <p:pRg st="1" end="1"/>
                                            </p:txEl>
                                          </p:spTgt>
                                        </p:tgtEl>
                                        <p:attrNameLst>
                                          <p:attrName>style.visibility</p:attrName>
                                        </p:attrNameLst>
                                      </p:cBhvr>
                                      <p:to>
                                        <p:strVal val="visible"/>
                                      </p:to>
                                    </p:set>
                                    <p:animEffect transition="in" filter="wipe(left)">
                                      <p:cBhvr>
                                        <p:cTn id="12" dur="500"/>
                                        <p:tgtEl>
                                          <p:spTgt spid="1269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6982">
                                            <p:txEl>
                                              <p:pRg st="2" end="2"/>
                                            </p:txEl>
                                          </p:spTgt>
                                        </p:tgtEl>
                                        <p:attrNameLst>
                                          <p:attrName>style.visibility</p:attrName>
                                        </p:attrNameLst>
                                      </p:cBhvr>
                                      <p:to>
                                        <p:strVal val="visible"/>
                                      </p:to>
                                    </p:set>
                                    <p:animEffect transition="in" filter="wipe(left)">
                                      <p:cBhvr>
                                        <p:cTn id="17" dur="500"/>
                                        <p:tgtEl>
                                          <p:spTgt spid="1269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6982">
                                            <p:txEl>
                                              <p:pRg st="3" end="3"/>
                                            </p:txEl>
                                          </p:spTgt>
                                        </p:tgtEl>
                                        <p:attrNameLst>
                                          <p:attrName>style.visibility</p:attrName>
                                        </p:attrNameLst>
                                      </p:cBhvr>
                                      <p:to>
                                        <p:strVal val="visible"/>
                                      </p:to>
                                    </p:set>
                                    <p:animEffect transition="in" filter="wipe(left)">
                                      <p:cBhvr>
                                        <p:cTn id="22" dur="500"/>
                                        <p:tgtEl>
                                          <p:spTgt spid="12698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6982">
                                            <p:txEl>
                                              <p:pRg st="4" end="4"/>
                                            </p:txEl>
                                          </p:spTgt>
                                        </p:tgtEl>
                                        <p:attrNameLst>
                                          <p:attrName>style.visibility</p:attrName>
                                        </p:attrNameLst>
                                      </p:cBhvr>
                                      <p:to>
                                        <p:strVal val="visible"/>
                                      </p:to>
                                    </p:set>
                                    <p:animEffect transition="in" filter="wipe(left)">
                                      <p:cBhvr>
                                        <p:cTn id="27" dur="500"/>
                                        <p:tgtEl>
                                          <p:spTgt spid="1269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2" grpId="0" build="p" autoUpdateAnimBg="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Text Placeholder 4"/>
          <p:cNvSpPr>
            <a:spLocks noGrp="1"/>
          </p:cNvSpPr>
          <p:nvPr>
            <p:ph type="body" idx="1"/>
          </p:nvPr>
        </p:nvSpPr>
        <p:spPr>
          <a:xfrm>
            <a:off x="0" y="304800"/>
            <a:ext cx="8915400" cy="6096000"/>
          </a:xfrm>
        </p:spPr>
        <p:txBody>
          <a:bodyPr/>
          <a:lstStyle/>
          <a:p>
            <a:pPr marL="73025"/>
            <a:r>
              <a:rPr lang="en-AU" sz="2800" dirty="0" smtClean="0"/>
              <a:t>In </a:t>
            </a:r>
            <a:r>
              <a:rPr lang="en-AU" sz="2800" dirty="0" smtClean="0"/>
              <a:t>2001 the NSW National Parks and Wildlife Service, in partnership with the Mungo National Park Joint Management Advisory Committee developed the Mungo National Park Joint Management Plan.</a:t>
            </a:r>
            <a:r>
              <a:rPr lang="en-AU" sz="2800" dirty="0" smtClean="0"/>
              <a:t> </a:t>
            </a:r>
          </a:p>
          <a:p>
            <a:pPr marL="73025">
              <a:buFont typeface="Arial" charset="0"/>
              <a:buChar char="•"/>
            </a:pPr>
            <a:endParaRPr lang="en-AU" sz="2800" dirty="0" smtClean="0"/>
          </a:p>
          <a:p>
            <a:pPr marL="73025">
              <a:buClr>
                <a:srgbClr val="FFFF00"/>
              </a:buClr>
              <a:buFont typeface="Arial" charset="0"/>
              <a:buChar char="•"/>
            </a:pPr>
            <a:r>
              <a:rPr lang="en-AU" sz="3200" dirty="0" smtClean="0">
                <a:solidFill>
                  <a:srgbClr val="FFFF00"/>
                </a:solidFill>
              </a:rPr>
              <a:t>In particular, the plan identifies the use of Mungo National Park as an education resource for schools and the involvement of youth in learning about the history and culture of Mungo. </a:t>
            </a:r>
            <a:endParaRPr lang="en-US" sz="3200" dirty="0">
              <a:solidFill>
                <a:srgbClr val="FFFF00"/>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ヒラギノ丸ゴ Pro W4"/>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ＭＳ 明朝"/>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Apex.thmx</Template>
  <TotalTime>11981</TotalTime>
  <Words>1476</Words>
  <Application>Microsoft Macintosh PowerPoint</Application>
  <PresentationFormat>On-screen Show (4:3)</PresentationFormat>
  <Paragraphs>245</Paragraphs>
  <Slides>75</Slides>
  <Notes>24</Notes>
  <HiddenSlides>0</HiddenSlides>
  <MMClips>0</MMClips>
  <ScaleCrop>false</ScaleCrop>
  <HeadingPairs>
    <vt:vector size="8" baseType="variant">
      <vt:variant>
        <vt:lpstr>Design Template</vt:lpstr>
      </vt:variant>
      <vt:variant>
        <vt:i4>1</vt:i4>
      </vt:variant>
      <vt:variant>
        <vt:lpstr>Links</vt:lpstr>
      </vt:variant>
      <vt:variant>
        <vt:i4>4</vt:i4>
      </vt:variant>
      <vt:variant>
        <vt:lpstr>Embedded OLE Servers</vt:lpstr>
      </vt:variant>
      <vt:variant>
        <vt:i4>1</vt:i4>
      </vt:variant>
      <vt:variant>
        <vt:lpstr>Slide Titles</vt:lpstr>
      </vt:variant>
      <vt:variant>
        <vt:i4>75</vt:i4>
      </vt:variant>
    </vt:vector>
  </HeadingPairs>
  <TitlesOfParts>
    <vt:vector size="81" baseType="lpstr">
      <vt:lpstr>Apex</vt:lpstr>
      <vt:lpstr>Macintosh HD:Users:detuser:Desktop:WANNICK &amp; MUNGO:2010&amp;11:2011MungoYouthConfEOI.docx!OLE_LINK3</vt:lpstr>
      <vt:lpstr>Macintosh HD:Users:detuser:Documents:Microsoft User Data:Saved Attachments:KidsTCHkids.doc!OLE_LINK1</vt:lpstr>
      <vt:lpstr>Macintosh HD:Users:detuser:Documents:Microsoft User Data:Saved Attachments:KidsTCHkids.doc!OLE_LINK5</vt:lpstr>
      <vt:lpstr>Macintosh HD:Users:detuser:Documents:WANNICK &amp; MUNGO:2010&amp;11:UNIT TITLE.docx!OLE_LINK7</vt:lpstr>
      <vt:lpstr>Photo Editor Photo</vt:lpstr>
      <vt:lpstr>Stories of  Deep Time: </vt:lpstr>
      <vt:lpstr> “imagine a place that can take you back in time…   The Willandra Lakes World Heritage Area in New South Wales (NSW) Australia is one such place – taking you as far back as 50,000 years!”  Trish Albert – caring for country </vt:lpstr>
      <vt:lpstr>Acknowledge:</vt:lpstr>
      <vt:lpstr>WELCOME TO COUNTRY</vt:lpstr>
      <vt:lpstr>Slide 5</vt:lpstr>
      <vt:lpstr>Deep Time</vt:lpstr>
      <vt:lpstr>Slide 7</vt:lpstr>
      <vt:lpstr>Willandra Lakes REGION WORLD HERITAGE AREA</vt:lpstr>
      <vt:lpstr>Slide 9</vt:lpstr>
      <vt:lpstr>MUNGO   Travelling into the Heart of our human Story</vt:lpstr>
      <vt:lpstr>ACTIVITY -   TIME </vt:lpstr>
      <vt:lpstr>Slide 12</vt:lpstr>
      <vt:lpstr>Slide 13</vt:lpstr>
      <vt:lpstr>timeline</vt:lpstr>
      <vt:lpstr>Slide 15</vt:lpstr>
      <vt:lpstr>http://sahultime.monash.edu.au/explore.html</vt:lpstr>
      <vt:lpstr>Slide 17</vt:lpstr>
      <vt:lpstr>Slide 18</vt:lpstr>
      <vt:lpstr>Slide 19</vt:lpstr>
      <vt:lpstr>Slide 20</vt:lpstr>
      <vt:lpstr>Slide 21</vt:lpstr>
      <vt:lpstr>Slide 22</vt:lpstr>
      <vt:lpstr>Megafauna at Mungo</vt:lpstr>
      <vt:lpstr>Slide 24</vt:lpstr>
      <vt:lpstr>Slide 25</vt:lpstr>
      <vt:lpstr>Mungo Youth Project</vt:lpstr>
      <vt:lpstr>Slide 27</vt:lpstr>
      <vt:lpstr>Slide 28</vt:lpstr>
      <vt:lpstr>Slide 29</vt:lpstr>
      <vt:lpstr>Slide 30</vt:lpstr>
      <vt:lpstr>Slide 31</vt:lpstr>
      <vt:lpstr>Some Questions for Teachers &amp; Students</vt:lpstr>
      <vt:lpstr>Smoking Ceremony </vt:lpstr>
      <vt:lpstr>Slide 34</vt:lpstr>
      <vt:lpstr>Slide 35</vt:lpstr>
      <vt:lpstr>Thankyou</vt:lpstr>
      <vt:lpstr>The Mungo  YouthProject</vt:lpstr>
      <vt:lpstr>WELCOME: you have arrived at one of the world's very special places. Aboriginal people have walked here at Mungo in the footsteps of their ancestors since the Dreamtime.</vt:lpstr>
      <vt:lpstr>Slide 39</vt:lpstr>
      <vt:lpstr>Presentation Teams</vt:lpstr>
      <vt:lpstr>Slide 41</vt:lpstr>
      <vt:lpstr>Slide 42</vt:lpstr>
      <vt:lpstr>THE MUNGO YOUTH PROJECT</vt:lpstr>
      <vt:lpstr>Teaching Teachers how to teach kids to teach kids</vt:lpstr>
      <vt:lpstr>Slide 45</vt:lpstr>
      <vt:lpstr>Purpose</vt:lpstr>
      <vt:lpstr>Slide 47</vt:lpstr>
      <vt:lpstr>Slide 48</vt:lpstr>
      <vt:lpstr>Slide 49</vt:lpstr>
      <vt:lpstr>Presenters</vt:lpstr>
      <vt:lpstr>Slide 51</vt:lpstr>
      <vt:lpstr>Deep time</vt:lpstr>
      <vt:lpstr>A broad national interest</vt:lpstr>
      <vt:lpstr>Elders program responses </vt:lpstr>
      <vt:lpstr>Climate change</vt:lpstr>
      <vt:lpstr>Ian Thorpe </vt:lpstr>
      <vt:lpstr>Slide 57</vt:lpstr>
      <vt:lpstr>Slide 58</vt:lpstr>
      <vt:lpstr>Slide 59</vt:lpstr>
      <vt:lpstr>Slide 60</vt:lpstr>
      <vt:lpstr>Deep History – Australian History</vt:lpstr>
      <vt:lpstr>Slide 62</vt:lpstr>
      <vt:lpstr>Partners</vt:lpstr>
      <vt:lpstr>The “kids teaching kids” model</vt:lpstr>
      <vt:lpstr>How schools ‘get started’:</vt:lpstr>
      <vt:lpstr>Kids teaching Kids - topics</vt:lpstr>
      <vt:lpstr>Slide 67</vt:lpstr>
      <vt:lpstr>Outcomes</vt:lpstr>
      <vt:lpstr>Future Engagement</vt:lpstr>
      <vt:lpstr>Slide 70</vt:lpstr>
      <vt:lpstr>Slide 71</vt:lpstr>
      <vt:lpstr>Slide 72</vt:lpstr>
      <vt:lpstr>Slide 73</vt:lpstr>
      <vt:lpstr>Slide 74</vt:lpstr>
      <vt:lpstr>ARWIN REPRESENTATIVES  of the  WILLANDRA LAKES REGION WORLD HERITAGE AREA</vt:lpstr>
    </vt:vector>
  </TitlesOfParts>
  <Company>DE&amp;T user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DE&amp;T user</dc:creator>
  <cp:lastModifiedBy>DE&amp;T user</cp:lastModifiedBy>
  <cp:revision>121</cp:revision>
  <cp:lastPrinted>2010-11-10T11:04:28Z</cp:lastPrinted>
  <dcterms:created xsi:type="dcterms:W3CDTF">2013-06-17T01:33:56Z</dcterms:created>
  <dcterms:modified xsi:type="dcterms:W3CDTF">2013-06-17T23:40:34Z</dcterms:modified>
</cp:coreProperties>
</file>